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Lst>
  <p:sldSz cy="5143500" cx="9144000"/>
  <p:notesSz cx="6858000" cy="9144000"/>
  <p:embeddedFontLst>
    <p:embeddedFont>
      <p:font typeface="Roboto"/>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6CFFC5F-06AC-459A-9C6B-81D23119E550}">
  <a:tblStyle styleId="{16CFFC5F-06AC-459A-9C6B-81D23119E55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boldItalic.fntdata"/><Relationship Id="rId61" Type="http://schemas.openxmlformats.org/officeDocument/2006/relationships/font" Target="fonts/Roboto-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oboto-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Roboto-regular.fntdata"/><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8dacdd5171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8dacdd5171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8dacdd5171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8dacdd5171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8dacdd5171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8dacdd5171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8dacdd5171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8dacdd5171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8dacdd5171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8dacdd5171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8dacdd5171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8dacdd5171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8dacdd5171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8dacdd5171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8dacdd5171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8dacdd5171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8dacdd5171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8dacdd5171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8dacdd5171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8dacdd5171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e8983103c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e8983103c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8dacdd5171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8dacdd5171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8dacdd5171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8dacdd5171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8dacdd5171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8dacdd5171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e87865e78a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e87865e78a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e87865e78a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e87865e78a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e87865e78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e87865e78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829d289e0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829d289e0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829d289e0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829d289e0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829d289e0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829d289e0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829d289e0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829d289e0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8dacdd5171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8dacdd5171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829d289e0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829d289e0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829d289e05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829d289e05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829d289e05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829d289e05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e87865e7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e87865e7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84782e4a0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84782e4a0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84782e4a00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84782e4a00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84782e4a00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84782e4a00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84782e4a00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84782e4a00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84782e4a00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84782e4a00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e87865e78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e87865e78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e89246ddd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e89246ddd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e87865e78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e87865e78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e884e49f2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e884e49f2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e884e49f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e884e49f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e884e49f2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e884e49f2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e87865e78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e87865e78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e87865e78a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e87865e78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e87865e78a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e87865e78a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e8983103c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e8983103c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e8983103c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e8983103c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e8983103c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e8983103c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e89246ddd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e89246ddd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e8983103c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e8983103c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e884e49f2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e884e49f2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e884e49f2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e884e49f2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e89246ddd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e89246ddd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e89246ddd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e89246ddd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e87865e78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e87865e78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8dacdd5171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8dacdd5171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1" Type="http://schemas.openxmlformats.org/officeDocument/2006/relationships/slide" Target="/ppt/slides/slide33.xml"/><Relationship Id="rId10" Type="http://schemas.openxmlformats.org/officeDocument/2006/relationships/slide" Target="/ppt/slides/slide25.xml"/><Relationship Id="rId13" Type="http://schemas.openxmlformats.org/officeDocument/2006/relationships/slide" Target="/ppt/slides/slide42.xml"/><Relationship Id="rId12" Type="http://schemas.openxmlformats.org/officeDocument/2006/relationships/slide" Target="/ppt/slides/slide39.xml"/><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slide" Target="/ppt/slides/slide3.xml"/><Relationship Id="rId9" Type="http://schemas.openxmlformats.org/officeDocument/2006/relationships/slide" Target="/ppt/slides/slide8.xml"/><Relationship Id="rId15" Type="http://schemas.openxmlformats.org/officeDocument/2006/relationships/slide" Target="/ppt/slides/slide51.xml"/><Relationship Id="rId14" Type="http://schemas.openxmlformats.org/officeDocument/2006/relationships/slide" Target="/ppt/slides/slide47.xml"/><Relationship Id="rId16" Type="http://schemas.openxmlformats.org/officeDocument/2006/relationships/slide" Target="/ppt/slides/slide52.xml"/><Relationship Id="rId5" Type="http://schemas.openxmlformats.org/officeDocument/2006/relationships/slide" Target="/ppt/slides/slide4.xml"/><Relationship Id="rId6" Type="http://schemas.openxmlformats.org/officeDocument/2006/relationships/slide" Target="/ppt/slides/slide4.xml"/><Relationship Id="rId7" Type="http://schemas.openxmlformats.org/officeDocument/2006/relationships/slide" Target="/ppt/slides/slide5.xml"/><Relationship Id="rId8" Type="http://schemas.openxmlformats.org/officeDocument/2006/relationships/slide" Target="/ppt/slides/slide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2.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4.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4.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1.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1.pn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9.png"/><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6.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1.png"/><Relationship Id="rId4" Type="http://schemas.openxmlformats.org/officeDocument/2006/relationships/image" Target="../media/image27.png"/><Relationship Id="rId5"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7.png"/><Relationship Id="rId4" Type="http://schemas.openxmlformats.org/officeDocument/2006/relationships/image" Target="../media/image25.png"/><Relationship Id="rId5"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2.png"/><Relationship Id="rId4" Type="http://schemas.openxmlformats.org/officeDocument/2006/relationships/image" Target="../media/image33.png"/><Relationship Id="rId5"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0.png"/><Relationship Id="rId4" Type="http://schemas.openxmlformats.org/officeDocument/2006/relationships/image" Target="../media/image26.png"/><Relationship Id="rId5" Type="http://schemas.openxmlformats.org/officeDocument/2006/relationships/image" Target="../media/image34.png"/><Relationship Id="rId6" Type="http://schemas.openxmlformats.org/officeDocument/2006/relationships/image" Target="../media/image58.png"/><Relationship Id="rId7"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2.png"/><Relationship Id="rId4" Type="http://schemas.openxmlformats.org/officeDocument/2006/relationships/image" Target="../media/image40.png"/><Relationship Id="rId5" Type="http://schemas.openxmlformats.org/officeDocument/2006/relationships/image" Target="../media/image6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2.png"/><Relationship Id="rId4" Type="http://schemas.openxmlformats.org/officeDocument/2006/relationships/image" Target="../media/image41.png"/><Relationship Id="rId5"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3.png"/><Relationship Id="rId4" Type="http://schemas.openxmlformats.org/officeDocument/2006/relationships/image" Target="../media/image57.png"/><Relationship Id="rId5"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8.png"/><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7.png"/><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9.png"/><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4.png"/><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5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51.png"/><Relationship Id="rId4" Type="http://schemas.openxmlformats.org/officeDocument/2006/relationships/image" Target="../media/image56.png"/><Relationship Id="rId5" Type="http://schemas.openxmlformats.org/officeDocument/2006/relationships/image" Target="../media/image60.png"/><Relationship Id="rId6" Type="http://schemas.openxmlformats.org/officeDocument/2006/relationships/image" Target="../media/image62.png"/><Relationship Id="rId7" Type="http://schemas.openxmlformats.org/officeDocument/2006/relationships/image" Target="../media/image6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083225"/>
            <a:ext cx="8520600" cy="1215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latin typeface="Roboto"/>
                <a:ea typeface="Roboto"/>
                <a:cs typeface="Roboto"/>
                <a:sym typeface="Roboto"/>
              </a:rPr>
              <a:t>Ecommerce Database</a:t>
            </a:r>
            <a:endParaRPr>
              <a:latin typeface="Roboto"/>
              <a:ea typeface="Roboto"/>
              <a:cs typeface="Roboto"/>
              <a:sym typeface="Roboto"/>
            </a:endParaRPr>
          </a:p>
        </p:txBody>
      </p:sp>
      <p:sp>
        <p:nvSpPr>
          <p:cNvPr id="55" name="Google Shape;55;p13"/>
          <p:cNvSpPr txBox="1"/>
          <p:nvPr>
            <p:ph idx="1" type="subTitle"/>
          </p:nvPr>
        </p:nvSpPr>
        <p:spPr>
          <a:xfrm>
            <a:off x="311700" y="21483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s">
                <a:latin typeface="Roboto"/>
                <a:ea typeface="Roboto"/>
                <a:cs typeface="Roboto"/>
                <a:sym typeface="Roboto"/>
              </a:rPr>
              <a:t>Base de datos de un comercio electrónico</a:t>
            </a:r>
            <a:r>
              <a:rPr lang="es">
                <a:latin typeface="Roboto"/>
                <a:ea typeface="Roboto"/>
                <a:cs typeface="Roboto"/>
                <a:sym typeface="Roboto"/>
              </a:rPr>
              <a:t> </a:t>
            </a:r>
            <a:endParaRPr>
              <a:latin typeface="Roboto"/>
              <a:ea typeface="Roboto"/>
              <a:cs typeface="Roboto"/>
              <a:sym typeface="Roboto"/>
            </a:endParaRPr>
          </a:p>
          <a:p>
            <a:pPr indent="0" lvl="0" marL="0" rtl="0" algn="ctr">
              <a:spcBef>
                <a:spcPts val="0"/>
              </a:spcBef>
              <a:spcAft>
                <a:spcPts val="0"/>
              </a:spcAft>
              <a:buNone/>
            </a:pPr>
            <a:r>
              <a:rPr lang="es">
                <a:latin typeface="Roboto"/>
                <a:ea typeface="Roboto"/>
                <a:cs typeface="Roboto"/>
                <a:sym typeface="Roboto"/>
              </a:rPr>
              <a:t>utilizando SQL</a:t>
            </a:r>
            <a:endParaRPr>
              <a:latin typeface="Roboto"/>
              <a:ea typeface="Roboto"/>
              <a:cs typeface="Roboto"/>
              <a:sym typeface="Roboto"/>
            </a:endParaRPr>
          </a:p>
        </p:txBody>
      </p:sp>
      <p:sp>
        <p:nvSpPr>
          <p:cNvPr id="56" name="Google Shape;56;p13"/>
          <p:cNvSpPr/>
          <p:nvPr/>
        </p:nvSpPr>
        <p:spPr>
          <a:xfrm>
            <a:off x="2821950" y="3213575"/>
            <a:ext cx="3500100" cy="412800"/>
          </a:xfrm>
          <a:prstGeom prst="roundRect">
            <a:avLst>
              <a:gd fmla="val 16667" name="adj"/>
            </a:avLst>
          </a:prstGeom>
          <a:solidFill>
            <a:srgbClr val="A380D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dk1"/>
                </a:solidFill>
                <a:latin typeface="Roboto"/>
                <a:ea typeface="Roboto"/>
                <a:cs typeface="Roboto"/>
                <a:sym typeface="Roboto"/>
              </a:rPr>
              <a:t>Diego Martin Ruiz</a:t>
            </a:r>
            <a:endParaRPr b="1" sz="100">
              <a:solidFill>
                <a:schemeClr val="dk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Roboto"/>
                <a:ea typeface="Roboto"/>
                <a:cs typeface="Roboto"/>
                <a:sym typeface="Roboto"/>
              </a:rPr>
              <a:t>Tabla </a:t>
            </a:r>
            <a:r>
              <a:rPr b="1" lang="es">
                <a:solidFill>
                  <a:srgbClr val="A380D1"/>
                </a:solidFill>
                <a:latin typeface="Roboto"/>
                <a:ea typeface="Roboto"/>
                <a:cs typeface="Roboto"/>
                <a:sym typeface="Roboto"/>
              </a:rPr>
              <a:t>user</a:t>
            </a:r>
            <a:r>
              <a:rPr lang="es">
                <a:latin typeface="Roboto"/>
                <a:ea typeface="Roboto"/>
                <a:cs typeface="Roboto"/>
                <a:sym typeface="Roboto"/>
              </a:rPr>
              <a:t>: detalle</a:t>
            </a:r>
            <a:endParaRPr>
              <a:latin typeface="Roboto"/>
              <a:ea typeface="Roboto"/>
              <a:cs typeface="Roboto"/>
              <a:sym typeface="Roboto"/>
            </a:endParaRPr>
          </a:p>
        </p:txBody>
      </p:sp>
      <p:graphicFrame>
        <p:nvGraphicFramePr>
          <p:cNvPr id="116" name="Google Shape;116;p22"/>
          <p:cNvGraphicFramePr/>
          <p:nvPr/>
        </p:nvGraphicFramePr>
        <p:xfrm>
          <a:off x="339188" y="1246325"/>
          <a:ext cx="3000000" cy="3000000"/>
        </p:xfrm>
        <a:graphic>
          <a:graphicData uri="http://schemas.openxmlformats.org/drawingml/2006/table">
            <a:tbl>
              <a:tblPr>
                <a:noFill/>
                <a:tableStyleId>{16CFFC5F-06AC-459A-9C6B-81D23119E550}</a:tableStyleId>
              </a:tblPr>
              <a:tblGrid>
                <a:gridCol w="874975"/>
                <a:gridCol w="1400975"/>
                <a:gridCol w="838975"/>
                <a:gridCol w="772825"/>
                <a:gridCol w="916150"/>
                <a:gridCol w="716625"/>
                <a:gridCol w="774675"/>
                <a:gridCol w="2170425"/>
              </a:tblGrid>
              <a:tr h="214875">
                <a:tc>
                  <a:txBody>
                    <a:bodyPr/>
                    <a:lstStyle/>
                    <a:p>
                      <a:pPr indent="0" lvl="0" marL="0" rtl="0" algn="l">
                        <a:spcBef>
                          <a:spcPts val="0"/>
                        </a:spcBef>
                        <a:spcAft>
                          <a:spcPts val="0"/>
                        </a:spcAft>
                        <a:buNone/>
                      </a:pPr>
                      <a:r>
                        <a:rPr b="1" lang="es" sz="1100">
                          <a:solidFill>
                            <a:schemeClr val="dk1"/>
                          </a:solidFill>
                          <a:latin typeface="Roboto"/>
                          <a:ea typeface="Roboto"/>
                          <a:cs typeface="Roboto"/>
                          <a:sym typeface="Roboto"/>
                        </a:rPr>
                        <a:t>Table</a:t>
                      </a:r>
                      <a:endParaRPr b="1" sz="1100">
                        <a:solidFill>
                          <a:schemeClr val="dk1"/>
                        </a:solidFill>
                        <a:latin typeface="Roboto"/>
                        <a:ea typeface="Roboto"/>
                        <a:cs typeface="Roboto"/>
                        <a:sym typeface="Roboto"/>
                      </a:endParaRPr>
                    </a:p>
                  </a:txBody>
                  <a:tcPr marT="91425" marB="91425" marR="91425" marL="91425" anchor="ctr">
                    <a:solidFill>
                      <a:srgbClr val="A380D1"/>
                    </a:solidFill>
                  </a:tcPr>
                </a:tc>
                <a:tc gridSpan="7">
                  <a:txBody>
                    <a:bodyPr/>
                    <a:lstStyle/>
                    <a:p>
                      <a:pPr indent="0" lvl="0" marL="0" rtl="0" algn="l">
                        <a:spcBef>
                          <a:spcPts val="0"/>
                        </a:spcBef>
                        <a:spcAft>
                          <a:spcPts val="0"/>
                        </a:spcAft>
                        <a:buNone/>
                      </a:pPr>
                      <a:r>
                        <a:rPr b="1" lang="es">
                          <a:solidFill>
                            <a:schemeClr val="dk1"/>
                          </a:solidFill>
                          <a:latin typeface="Roboto"/>
                          <a:ea typeface="Roboto"/>
                          <a:cs typeface="Roboto"/>
                          <a:sym typeface="Roboto"/>
                        </a:rPr>
                        <a:t>user</a:t>
                      </a:r>
                      <a:endParaRPr b="1">
                        <a:solidFill>
                          <a:schemeClr val="dk1"/>
                        </a:solidFill>
                        <a:latin typeface="Roboto"/>
                        <a:ea typeface="Roboto"/>
                        <a:cs typeface="Roboto"/>
                        <a:sym typeface="Roboto"/>
                      </a:endParaRPr>
                    </a:p>
                  </a:txBody>
                  <a:tcPr marT="91425" marB="91425" marR="91425" marL="91425" anchor="ctr">
                    <a:solidFill>
                      <a:srgbClr val="A380D1"/>
                    </a:solidFill>
                  </a:tcPr>
                </a:tc>
                <a:tc hMerge="1"/>
                <a:tc hMerge="1"/>
                <a:tc hMerge="1"/>
                <a:tc hMerge="1"/>
                <a:tc hMerge="1"/>
                <a:tc hMerge="1"/>
              </a:tr>
              <a:tr h="214875">
                <a:tc>
                  <a:txBody>
                    <a:bodyPr/>
                    <a:lstStyle/>
                    <a:p>
                      <a:pPr indent="0" lvl="0" marL="0" rtl="0" algn="l">
                        <a:spcBef>
                          <a:spcPts val="0"/>
                        </a:spcBef>
                        <a:spcAft>
                          <a:spcPts val="0"/>
                        </a:spcAft>
                        <a:buNone/>
                      </a:pPr>
                      <a:r>
                        <a:rPr lang="es" sz="1000">
                          <a:solidFill>
                            <a:schemeClr val="lt2"/>
                          </a:solidFill>
                          <a:latin typeface="Roboto"/>
                          <a:ea typeface="Roboto"/>
                          <a:cs typeface="Roboto"/>
                          <a:sym typeface="Roboto"/>
                        </a:rPr>
                        <a:t>Description</a:t>
                      </a:r>
                      <a:endParaRPr sz="1000">
                        <a:solidFill>
                          <a:schemeClr val="lt2"/>
                        </a:solidFill>
                        <a:latin typeface="Roboto"/>
                        <a:ea typeface="Roboto"/>
                        <a:cs typeface="Roboto"/>
                        <a:sym typeface="Roboto"/>
                      </a:endParaRPr>
                    </a:p>
                  </a:txBody>
                  <a:tcPr marT="91425" marB="91425" marR="91425" marL="91425" anchor="ctr"/>
                </a:tc>
                <a:tc gridSpan="7">
                  <a:txBody>
                    <a:bodyPr/>
                    <a:lstStyle/>
                    <a:p>
                      <a:pPr indent="0" lvl="0" marL="0" rtl="0" algn="l">
                        <a:lnSpc>
                          <a:spcPct val="115000"/>
                        </a:lnSpc>
                        <a:spcBef>
                          <a:spcPts val="0"/>
                        </a:spcBef>
                        <a:spcAft>
                          <a:spcPts val="1200"/>
                        </a:spcAft>
                        <a:buNone/>
                      </a:pPr>
                      <a:r>
                        <a:rPr lang="es" sz="1000">
                          <a:solidFill>
                            <a:schemeClr val="lt2"/>
                          </a:solidFill>
                          <a:latin typeface="Roboto"/>
                          <a:ea typeface="Roboto"/>
                          <a:cs typeface="Roboto"/>
                          <a:sym typeface="Roboto"/>
                        </a:rPr>
                        <a:t>Esta tabla contiene los datos de los </a:t>
                      </a:r>
                      <a:r>
                        <a:rPr b="1" lang="es" sz="1000">
                          <a:solidFill>
                            <a:schemeClr val="dk1"/>
                          </a:solidFill>
                          <a:latin typeface="Roboto"/>
                          <a:ea typeface="Roboto"/>
                          <a:cs typeface="Roboto"/>
                          <a:sym typeface="Roboto"/>
                        </a:rPr>
                        <a:t>usuarios</a:t>
                      </a:r>
                      <a:r>
                        <a:rPr lang="es" sz="1000">
                          <a:solidFill>
                            <a:schemeClr val="lt2"/>
                          </a:solidFill>
                          <a:latin typeface="Roboto"/>
                          <a:ea typeface="Roboto"/>
                          <a:cs typeface="Roboto"/>
                          <a:sym typeface="Roboto"/>
                        </a:rPr>
                        <a:t> registrados en la tienda.</a:t>
                      </a:r>
                      <a:endParaRPr sz="200">
                        <a:latin typeface="Roboto"/>
                        <a:ea typeface="Roboto"/>
                        <a:cs typeface="Roboto"/>
                        <a:sym typeface="Roboto"/>
                      </a:endParaRPr>
                    </a:p>
                  </a:txBody>
                  <a:tcPr marT="91425" marB="91425" marR="91425" marL="91425" anchor="ctr"/>
                </a:tc>
                <a:tc hMerge="1"/>
                <a:tc hMerge="1"/>
                <a:tc hMerge="1"/>
                <a:tc hMerge="1"/>
                <a:tc hMerge="1"/>
                <a:tc hMerge="1"/>
              </a:tr>
              <a:tr h="432700">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KEY</a:t>
                      </a:r>
                      <a:endParaRPr b="1" sz="800">
                        <a:solidFill>
                          <a:schemeClr val="dk1"/>
                        </a:solidFill>
                        <a:latin typeface="Roboto"/>
                        <a:ea typeface="Roboto"/>
                        <a:cs typeface="Roboto"/>
                        <a:sym typeface="Roboto"/>
                      </a:endParaRPr>
                    </a:p>
                  </a:txBody>
                  <a:tcPr marT="91425" marB="91425" marR="91425" marL="91425" anchor="ct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COLUMN</a:t>
                      </a:r>
                      <a:endParaRPr b="1" sz="800">
                        <a:solidFill>
                          <a:schemeClr val="dk1"/>
                        </a:solidFill>
                        <a:latin typeface="Roboto"/>
                        <a:ea typeface="Roboto"/>
                        <a:cs typeface="Roboto"/>
                        <a:sym typeface="Roboto"/>
                      </a:endParaRPr>
                    </a:p>
                  </a:txBody>
                  <a:tcPr marT="91425" marB="91425" marR="91425" marL="91425" anchor="ct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TYPE</a:t>
                      </a:r>
                      <a:endParaRPr b="1" sz="800">
                        <a:solidFill>
                          <a:schemeClr val="dk1"/>
                        </a:solidFill>
                        <a:latin typeface="Roboto"/>
                        <a:ea typeface="Roboto"/>
                        <a:cs typeface="Roboto"/>
                        <a:sym typeface="Roboto"/>
                      </a:endParaRPr>
                    </a:p>
                  </a:txBody>
                  <a:tcPr marT="91425" marB="91425" marR="91425" marL="91425" anchor="ct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LENGTH</a:t>
                      </a:r>
                      <a:endParaRPr b="1" sz="800">
                        <a:solidFill>
                          <a:schemeClr val="dk1"/>
                        </a:solidFill>
                        <a:latin typeface="Roboto"/>
                        <a:ea typeface="Roboto"/>
                        <a:cs typeface="Roboto"/>
                        <a:sym typeface="Roboto"/>
                      </a:endParaRPr>
                    </a:p>
                  </a:txBody>
                  <a:tcPr marT="91425" marB="91425" marR="91425" marL="91425" anchor="ct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NOT NULL</a:t>
                      </a:r>
                      <a:endParaRPr b="1" sz="800">
                        <a:solidFill>
                          <a:schemeClr val="dk1"/>
                        </a:solidFill>
                        <a:latin typeface="Roboto"/>
                        <a:ea typeface="Roboto"/>
                        <a:cs typeface="Roboto"/>
                        <a:sym typeface="Roboto"/>
                      </a:endParaRPr>
                    </a:p>
                  </a:txBody>
                  <a:tcPr marT="91425" marB="91425" marR="91425" marL="91425" anchor="ctr">
                    <a:lnR cap="flat" cmpd="sng" w="9525">
                      <a:solidFill>
                        <a:srgbClr val="9E9E9E"/>
                      </a:solidFill>
                      <a:prstDash val="solid"/>
                      <a:round/>
                      <a:headEnd len="sm" w="sm" type="none"/>
                      <a:tailEnd len="sm" w="sm" type="none"/>
                    </a:ln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UNIQUE</a:t>
                      </a:r>
                      <a:endParaRPr b="1" sz="8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DEFAULT</a:t>
                      </a:r>
                      <a:endParaRPr b="1" sz="8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NOTES</a:t>
                      </a:r>
                      <a:endParaRPr b="1" sz="8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solidFill>
                      <a:schemeClr val="dk2"/>
                    </a:solidFill>
                  </a:tcPr>
                </a:tc>
              </a:tr>
              <a:tr h="214875">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PK</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id_user</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INT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ID del registro del usuario.</a:t>
                      </a:r>
                      <a:endParaRPr sz="800">
                        <a:solidFill>
                          <a:schemeClr val="lt2"/>
                        </a:solidFill>
                        <a:latin typeface="Roboto"/>
                        <a:ea typeface="Roboto"/>
                        <a:cs typeface="Roboto"/>
                        <a:sym typeface="Roboto"/>
                      </a:endParaRPr>
                    </a:p>
                  </a:txBody>
                  <a:tcPr marT="91425" marB="91425" marR="91425" marL="91425"/>
                </a:tc>
              </a:tr>
              <a:tr h="214875">
                <a:tc>
                  <a:txBody>
                    <a:bodyPr/>
                    <a:lstStyle/>
                    <a:p>
                      <a:pPr indent="0" lvl="0" marL="0" rtl="0" algn="ctr">
                        <a:spcBef>
                          <a:spcPts val="0"/>
                        </a:spcBef>
                        <a:spcAft>
                          <a:spcPts val="0"/>
                        </a:spcAft>
                        <a:buNone/>
                      </a:pPr>
                      <a:r>
                        <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username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VARCHAR</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30</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Nombre del usuario.</a:t>
                      </a:r>
                      <a:endParaRPr sz="800">
                        <a:solidFill>
                          <a:schemeClr val="lt2"/>
                        </a:solidFill>
                        <a:latin typeface="Roboto"/>
                        <a:ea typeface="Roboto"/>
                        <a:cs typeface="Roboto"/>
                        <a:sym typeface="Roboto"/>
                      </a:endParaRPr>
                    </a:p>
                  </a:txBody>
                  <a:tcPr marT="91425" marB="91425" marR="91425" marL="91425"/>
                </a:tc>
              </a:tr>
              <a:tr h="214875">
                <a:tc>
                  <a:txBody>
                    <a:bodyPr/>
                    <a:lstStyle/>
                    <a:p>
                      <a:pPr indent="0" lvl="0" marL="0" rtl="0" algn="ctr">
                        <a:spcBef>
                          <a:spcPts val="0"/>
                        </a:spcBef>
                        <a:spcAft>
                          <a:spcPts val="0"/>
                        </a:spcAft>
                        <a:buNone/>
                      </a:pPr>
                      <a:r>
                        <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login_password</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VARCHAR</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50</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Contraseña del usuario.</a:t>
                      </a:r>
                      <a:endParaRPr sz="800">
                        <a:solidFill>
                          <a:schemeClr val="lt2"/>
                        </a:solidFill>
                        <a:latin typeface="Roboto"/>
                        <a:ea typeface="Roboto"/>
                        <a:cs typeface="Roboto"/>
                        <a:sym typeface="Roboto"/>
                      </a:endParaRPr>
                    </a:p>
                  </a:txBody>
                  <a:tcPr marT="91425" marB="91425" marR="91425" marL="91425"/>
                </a:tc>
              </a:tr>
              <a:tr h="236050">
                <a:tc>
                  <a:txBody>
                    <a:bodyPr/>
                    <a:lstStyle/>
                    <a:p>
                      <a:pPr indent="0" lvl="0" marL="0" rtl="0" algn="ctr">
                        <a:spcBef>
                          <a:spcPts val="0"/>
                        </a:spcBef>
                        <a:spcAft>
                          <a:spcPts val="0"/>
                        </a:spcAft>
                        <a:buNone/>
                      </a:pPr>
                      <a:r>
                        <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email</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VARCHAR</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50</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Correo electrónico del usuario.</a:t>
                      </a:r>
                      <a:endParaRPr sz="800">
                        <a:solidFill>
                          <a:schemeClr val="lt2"/>
                        </a:solidFill>
                        <a:latin typeface="Roboto"/>
                        <a:ea typeface="Roboto"/>
                        <a:cs typeface="Roboto"/>
                        <a:sym typeface="Roboto"/>
                      </a:endParaRPr>
                    </a:p>
                  </a:txBody>
                  <a:tcPr marT="91425" marB="91425" marR="91425" marL="91425"/>
                </a:tc>
              </a:tr>
              <a:tr h="214875">
                <a:tc>
                  <a:txBody>
                    <a:bodyPr/>
                    <a:lstStyle/>
                    <a:p>
                      <a:pPr indent="0" lvl="0" marL="0" rtl="0" algn="ctr">
                        <a:spcBef>
                          <a:spcPts val="0"/>
                        </a:spcBef>
                        <a:spcAft>
                          <a:spcPts val="0"/>
                        </a:spcAft>
                        <a:buNone/>
                      </a:pPr>
                      <a:r>
                        <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first_name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VARCHAR</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30</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Nombre del usuario.</a:t>
                      </a:r>
                      <a:endParaRPr sz="800">
                        <a:solidFill>
                          <a:schemeClr val="lt2"/>
                        </a:solidFill>
                        <a:latin typeface="Roboto"/>
                        <a:ea typeface="Roboto"/>
                        <a:cs typeface="Roboto"/>
                        <a:sym typeface="Roboto"/>
                      </a:endParaRPr>
                    </a:p>
                  </a:txBody>
                  <a:tcPr marT="91425" marB="91425" marR="91425" marL="91425"/>
                </a:tc>
              </a:tr>
              <a:tr h="214875">
                <a:tc>
                  <a:txBody>
                    <a:bodyPr/>
                    <a:lstStyle/>
                    <a:p>
                      <a:pPr indent="0" lvl="0" marL="0" rtl="0" algn="ctr">
                        <a:spcBef>
                          <a:spcPts val="0"/>
                        </a:spcBef>
                        <a:spcAft>
                          <a:spcPts val="0"/>
                        </a:spcAft>
                        <a:buNone/>
                      </a:pPr>
                      <a:r>
                        <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last_name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VARCHAR</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30</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Apellido del usuario.</a:t>
                      </a:r>
                      <a:endParaRPr sz="800">
                        <a:solidFill>
                          <a:schemeClr val="lt2"/>
                        </a:solidFill>
                        <a:latin typeface="Roboto"/>
                        <a:ea typeface="Roboto"/>
                        <a:cs typeface="Roboto"/>
                        <a:sym typeface="Roboto"/>
                      </a:endParaRPr>
                    </a:p>
                  </a:txBody>
                  <a:tcPr marT="91425" marB="91425" marR="91425" marL="91425"/>
                </a:tc>
              </a:tr>
              <a:tr h="214875">
                <a:tc>
                  <a:txBody>
                    <a:bodyPr/>
                    <a:lstStyle/>
                    <a:p>
                      <a:pPr indent="0" lvl="0" marL="0" rtl="0" algn="ctr">
                        <a:spcBef>
                          <a:spcPts val="0"/>
                        </a:spcBef>
                        <a:spcAft>
                          <a:spcPts val="0"/>
                        </a:spcAft>
                        <a:buNone/>
                      </a:pPr>
                      <a:r>
                        <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address</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VARCHAR</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50</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Dirección del usuario para los envíos.</a:t>
                      </a:r>
                      <a:endParaRPr sz="800">
                        <a:solidFill>
                          <a:schemeClr val="lt2"/>
                        </a:solidFill>
                        <a:latin typeface="Roboto"/>
                        <a:ea typeface="Roboto"/>
                        <a:cs typeface="Roboto"/>
                        <a:sym typeface="Roboto"/>
                      </a:endParaRPr>
                    </a:p>
                  </a:txBody>
                  <a:tcPr marT="91425" marB="91425" marR="91425" marL="91425"/>
                </a:tc>
              </a:tr>
              <a:tr h="214875">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FK</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location</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INT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Localización del usuario.</a:t>
                      </a:r>
                      <a:endParaRPr sz="800">
                        <a:solidFill>
                          <a:schemeClr val="lt2"/>
                        </a:solidFill>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Roboto"/>
                <a:ea typeface="Roboto"/>
                <a:cs typeface="Roboto"/>
                <a:sym typeface="Roboto"/>
              </a:rPr>
              <a:t>Tabla </a:t>
            </a:r>
            <a:r>
              <a:rPr b="1" lang="es">
                <a:solidFill>
                  <a:srgbClr val="A380D1"/>
                </a:solidFill>
                <a:latin typeface="Roboto"/>
                <a:ea typeface="Roboto"/>
                <a:cs typeface="Roboto"/>
                <a:sym typeface="Roboto"/>
              </a:rPr>
              <a:t>cart</a:t>
            </a:r>
            <a:r>
              <a:rPr lang="es">
                <a:latin typeface="Roboto"/>
                <a:ea typeface="Roboto"/>
                <a:cs typeface="Roboto"/>
                <a:sym typeface="Roboto"/>
              </a:rPr>
              <a:t>: detalle</a:t>
            </a:r>
            <a:endParaRPr>
              <a:latin typeface="Roboto"/>
              <a:ea typeface="Roboto"/>
              <a:cs typeface="Roboto"/>
              <a:sym typeface="Roboto"/>
            </a:endParaRPr>
          </a:p>
        </p:txBody>
      </p:sp>
      <p:graphicFrame>
        <p:nvGraphicFramePr>
          <p:cNvPr id="122" name="Google Shape;122;p23"/>
          <p:cNvGraphicFramePr/>
          <p:nvPr/>
        </p:nvGraphicFramePr>
        <p:xfrm>
          <a:off x="339188" y="1549500"/>
          <a:ext cx="3000000" cy="3000000"/>
        </p:xfrm>
        <a:graphic>
          <a:graphicData uri="http://schemas.openxmlformats.org/drawingml/2006/table">
            <a:tbl>
              <a:tblPr>
                <a:noFill/>
                <a:tableStyleId>{16CFFC5F-06AC-459A-9C6B-81D23119E550}</a:tableStyleId>
              </a:tblPr>
              <a:tblGrid>
                <a:gridCol w="874975"/>
                <a:gridCol w="1400975"/>
                <a:gridCol w="838975"/>
                <a:gridCol w="772825"/>
                <a:gridCol w="916150"/>
                <a:gridCol w="716625"/>
                <a:gridCol w="774675"/>
                <a:gridCol w="2170425"/>
              </a:tblGrid>
              <a:tr h="214875">
                <a:tc>
                  <a:txBody>
                    <a:bodyPr/>
                    <a:lstStyle/>
                    <a:p>
                      <a:pPr indent="0" lvl="0" marL="0" rtl="0" algn="l">
                        <a:spcBef>
                          <a:spcPts val="0"/>
                        </a:spcBef>
                        <a:spcAft>
                          <a:spcPts val="0"/>
                        </a:spcAft>
                        <a:buNone/>
                      </a:pPr>
                      <a:r>
                        <a:rPr b="1" lang="es" sz="1100">
                          <a:solidFill>
                            <a:schemeClr val="dk1"/>
                          </a:solidFill>
                          <a:latin typeface="Roboto"/>
                          <a:ea typeface="Roboto"/>
                          <a:cs typeface="Roboto"/>
                          <a:sym typeface="Roboto"/>
                        </a:rPr>
                        <a:t>Table</a:t>
                      </a:r>
                      <a:endParaRPr b="1" sz="1100">
                        <a:solidFill>
                          <a:schemeClr val="dk1"/>
                        </a:solidFill>
                        <a:latin typeface="Roboto"/>
                        <a:ea typeface="Roboto"/>
                        <a:cs typeface="Roboto"/>
                        <a:sym typeface="Roboto"/>
                      </a:endParaRPr>
                    </a:p>
                  </a:txBody>
                  <a:tcPr marT="91425" marB="91425" marR="91425" marL="91425" anchor="ctr">
                    <a:solidFill>
                      <a:srgbClr val="A380D1"/>
                    </a:solidFill>
                  </a:tcPr>
                </a:tc>
                <a:tc gridSpan="7">
                  <a:txBody>
                    <a:bodyPr/>
                    <a:lstStyle/>
                    <a:p>
                      <a:pPr indent="0" lvl="0" marL="0" rtl="0" algn="l">
                        <a:spcBef>
                          <a:spcPts val="0"/>
                        </a:spcBef>
                        <a:spcAft>
                          <a:spcPts val="0"/>
                        </a:spcAft>
                        <a:buNone/>
                      </a:pPr>
                      <a:r>
                        <a:rPr b="1" lang="es">
                          <a:solidFill>
                            <a:schemeClr val="dk1"/>
                          </a:solidFill>
                          <a:latin typeface="Roboto"/>
                          <a:ea typeface="Roboto"/>
                          <a:cs typeface="Roboto"/>
                          <a:sym typeface="Roboto"/>
                        </a:rPr>
                        <a:t>cart</a:t>
                      </a:r>
                      <a:endParaRPr b="1">
                        <a:solidFill>
                          <a:schemeClr val="dk1"/>
                        </a:solidFill>
                        <a:latin typeface="Roboto"/>
                        <a:ea typeface="Roboto"/>
                        <a:cs typeface="Roboto"/>
                        <a:sym typeface="Roboto"/>
                      </a:endParaRPr>
                    </a:p>
                  </a:txBody>
                  <a:tcPr marT="91425" marB="91425" marR="91425" marL="91425" anchor="ctr">
                    <a:solidFill>
                      <a:srgbClr val="A380D1"/>
                    </a:solidFill>
                  </a:tcPr>
                </a:tc>
                <a:tc hMerge="1"/>
                <a:tc hMerge="1"/>
                <a:tc hMerge="1"/>
                <a:tc hMerge="1"/>
                <a:tc hMerge="1"/>
                <a:tc hMerge="1"/>
              </a:tr>
              <a:tr h="214875">
                <a:tc>
                  <a:txBody>
                    <a:bodyPr/>
                    <a:lstStyle/>
                    <a:p>
                      <a:pPr indent="0" lvl="0" marL="0" rtl="0" algn="l">
                        <a:spcBef>
                          <a:spcPts val="0"/>
                        </a:spcBef>
                        <a:spcAft>
                          <a:spcPts val="0"/>
                        </a:spcAft>
                        <a:buNone/>
                      </a:pPr>
                      <a:r>
                        <a:rPr lang="es" sz="1000">
                          <a:solidFill>
                            <a:schemeClr val="lt2"/>
                          </a:solidFill>
                          <a:latin typeface="Roboto"/>
                          <a:ea typeface="Roboto"/>
                          <a:cs typeface="Roboto"/>
                          <a:sym typeface="Roboto"/>
                        </a:rPr>
                        <a:t>Description</a:t>
                      </a:r>
                      <a:endParaRPr sz="1000">
                        <a:solidFill>
                          <a:schemeClr val="lt2"/>
                        </a:solidFill>
                        <a:latin typeface="Roboto"/>
                        <a:ea typeface="Roboto"/>
                        <a:cs typeface="Roboto"/>
                        <a:sym typeface="Roboto"/>
                      </a:endParaRPr>
                    </a:p>
                  </a:txBody>
                  <a:tcPr marT="91425" marB="91425" marR="91425" marL="91425" anchor="ctr"/>
                </a:tc>
                <a:tc gridSpan="7">
                  <a:txBody>
                    <a:bodyPr/>
                    <a:lstStyle/>
                    <a:p>
                      <a:pPr indent="0" lvl="0" marL="0" rtl="0" algn="l">
                        <a:lnSpc>
                          <a:spcPct val="115000"/>
                        </a:lnSpc>
                        <a:spcBef>
                          <a:spcPts val="0"/>
                        </a:spcBef>
                        <a:spcAft>
                          <a:spcPts val="1200"/>
                        </a:spcAft>
                        <a:buNone/>
                      </a:pPr>
                      <a:r>
                        <a:rPr lang="es" sz="1000">
                          <a:solidFill>
                            <a:schemeClr val="lt2"/>
                          </a:solidFill>
                          <a:latin typeface="Roboto"/>
                          <a:ea typeface="Roboto"/>
                          <a:cs typeface="Roboto"/>
                          <a:sym typeface="Roboto"/>
                        </a:rPr>
                        <a:t>Esta tabla contiene todos los </a:t>
                      </a:r>
                      <a:r>
                        <a:rPr b="1" lang="es" sz="1000">
                          <a:solidFill>
                            <a:schemeClr val="dk1"/>
                          </a:solidFill>
                          <a:latin typeface="Roboto"/>
                          <a:ea typeface="Roboto"/>
                          <a:cs typeface="Roboto"/>
                          <a:sym typeface="Roboto"/>
                        </a:rPr>
                        <a:t>carritos</a:t>
                      </a:r>
                      <a:r>
                        <a:rPr lang="es" sz="1000">
                          <a:solidFill>
                            <a:schemeClr val="lt2"/>
                          </a:solidFill>
                          <a:latin typeface="Roboto"/>
                          <a:ea typeface="Roboto"/>
                          <a:cs typeface="Roboto"/>
                          <a:sym typeface="Roboto"/>
                        </a:rPr>
                        <a:t> creados por los usuarios.</a:t>
                      </a:r>
                      <a:endParaRPr sz="100">
                        <a:latin typeface="Roboto"/>
                        <a:ea typeface="Roboto"/>
                        <a:cs typeface="Roboto"/>
                        <a:sym typeface="Roboto"/>
                      </a:endParaRPr>
                    </a:p>
                  </a:txBody>
                  <a:tcPr marT="91425" marB="91425" marR="91425" marL="91425" anchor="ctr"/>
                </a:tc>
                <a:tc hMerge="1"/>
                <a:tc hMerge="1"/>
                <a:tc hMerge="1"/>
                <a:tc hMerge="1"/>
                <a:tc hMerge="1"/>
                <a:tc hMerge="1"/>
              </a:tr>
              <a:tr h="432700">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KEY</a:t>
                      </a:r>
                      <a:endParaRPr b="1" sz="800">
                        <a:solidFill>
                          <a:schemeClr val="dk1"/>
                        </a:solidFill>
                        <a:latin typeface="Roboto"/>
                        <a:ea typeface="Roboto"/>
                        <a:cs typeface="Roboto"/>
                        <a:sym typeface="Roboto"/>
                      </a:endParaRPr>
                    </a:p>
                  </a:txBody>
                  <a:tcPr marT="91425" marB="91425" marR="91425" marL="91425" anchor="ct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COLUMN</a:t>
                      </a:r>
                      <a:endParaRPr b="1" sz="800">
                        <a:solidFill>
                          <a:schemeClr val="dk1"/>
                        </a:solidFill>
                        <a:latin typeface="Roboto"/>
                        <a:ea typeface="Roboto"/>
                        <a:cs typeface="Roboto"/>
                        <a:sym typeface="Roboto"/>
                      </a:endParaRPr>
                    </a:p>
                  </a:txBody>
                  <a:tcPr marT="91425" marB="91425" marR="91425" marL="91425" anchor="ct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TYPE</a:t>
                      </a:r>
                      <a:endParaRPr b="1" sz="800">
                        <a:solidFill>
                          <a:schemeClr val="dk1"/>
                        </a:solidFill>
                        <a:latin typeface="Roboto"/>
                        <a:ea typeface="Roboto"/>
                        <a:cs typeface="Roboto"/>
                        <a:sym typeface="Roboto"/>
                      </a:endParaRPr>
                    </a:p>
                  </a:txBody>
                  <a:tcPr marT="91425" marB="91425" marR="91425" marL="91425" anchor="ct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LENGTH</a:t>
                      </a:r>
                      <a:endParaRPr b="1" sz="800">
                        <a:solidFill>
                          <a:schemeClr val="dk1"/>
                        </a:solidFill>
                        <a:latin typeface="Roboto"/>
                        <a:ea typeface="Roboto"/>
                        <a:cs typeface="Roboto"/>
                        <a:sym typeface="Roboto"/>
                      </a:endParaRPr>
                    </a:p>
                  </a:txBody>
                  <a:tcPr marT="91425" marB="91425" marR="91425" marL="91425" anchor="ct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NOT NULL</a:t>
                      </a:r>
                      <a:endParaRPr b="1" sz="800">
                        <a:solidFill>
                          <a:schemeClr val="dk1"/>
                        </a:solidFill>
                        <a:latin typeface="Roboto"/>
                        <a:ea typeface="Roboto"/>
                        <a:cs typeface="Roboto"/>
                        <a:sym typeface="Roboto"/>
                      </a:endParaRPr>
                    </a:p>
                  </a:txBody>
                  <a:tcPr marT="91425" marB="91425" marR="91425" marL="91425" anchor="ctr">
                    <a:lnR cap="flat" cmpd="sng" w="9525">
                      <a:solidFill>
                        <a:srgbClr val="9E9E9E"/>
                      </a:solidFill>
                      <a:prstDash val="solid"/>
                      <a:round/>
                      <a:headEnd len="sm" w="sm" type="none"/>
                      <a:tailEnd len="sm" w="sm" type="none"/>
                    </a:ln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UNIQUE</a:t>
                      </a:r>
                      <a:endParaRPr b="1" sz="8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DEFAULT</a:t>
                      </a:r>
                      <a:endParaRPr b="1" sz="8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NOTES</a:t>
                      </a:r>
                      <a:endParaRPr b="1" sz="8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solidFill>
                      <a:schemeClr val="dk2"/>
                    </a:solidFill>
                  </a:tcPr>
                </a:tc>
              </a:tr>
              <a:tr h="214875">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PK</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id_cart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INT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ID del carrito.</a:t>
                      </a:r>
                      <a:endParaRPr sz="800">
                        <a:solidFill>
                          <a:schemeClr val="lt2"/>
                        </a:solidFill>
                        <a:latin typeface="Roboto"/>
                        <a:ea typeface="Roboto"/>
                        <a:cs typeface="Roboto"/>
                        <a:sym typeface="Roboto"/>
                      </a:endParaRPr>
                    </a:p>
                  </a:txBody>
                  <a:tcPr marT="91425" marB="91425" marR="91425" marL="91425"/>
                </a:tc>
              </a:tr>
              <a:tr h="214875">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FK</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user_id</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INT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Nombre del usuario de dicho carrito.</a:t>
                      </a:r>
                      <a:endParaRPr sz="800">
                        <a:solidFill>
                          <a:schemeClr val="lt2"/>
                        </a:solidFill>
                        <a:latin typeface="Roboto"/>
                        <a:ea typeface="Roboto"/>
                        <a:cs typeface="Roboto"/>
                        <a:sym typeface="Roboto"/>
                      </a:endParaRPr>
                    </a:p>
                  </a:txBody>
                  <a:tcPr marT="91425" marB="91425" marR="91425" marL="91425"/>
                </a:tc>
              </a:tr>
              <a:tr h="214875">
                <a:tc>
                  <a:txBody>
                    <a:bodyPr/>
                    <a:lstStyle/>
                    <a:p>
                      <a:pPr indent="0" lvl="0" marL="0" rtl="0" algn="ctr">
                        <a:spcBef>
                          <a:spcPts val="0"/>
                        </a:spcBef>
                        <a:spcAft>
                          <a:spcPts val="0"/>
                        </a:spcAft>
                        <a:buNone/>
                      </a:pPr>
                      <a:r>
                        <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date_created</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DATETIME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Fecha de creación del carrito</a:t>
                      </a: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r>
              <a:tr h="236050">
                <a:tc>
                  <a:txBody>
                    <a:bodyPr/>
                    <a:lstStyle/>
                    <a:p>
                      <a:pPr indent="0" lvl="0" marL="0" rtl="0" algn="ctr">
                        <a:spcBef>
                          <a:spcPts val="0"/>
                        </a:spcBef>
                        <a:spcAft>
                          <a:spcPts val="0"/>
                        </a:spcAft>
                        <a:buNone/>
                      </a:pPr>
                      <a:r>
                        <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checkout_status</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BIT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1</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Estado del checkout (si compró o no).</a:t>
                      </a:r>
                      <a:endParaRPr sz="800">
                        <a:solidFill>
                          <a:schemeClr val="lt2"/>
                        </a:solidFill>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Roboto"/>
                <a:ea typeface="Roboto"/>
                <a:cs typeface="Roboto"/>
                <a:sym typeface="Roboto"/>
              </a:rPr>
              <a:t>Tabla </a:t>
            </a:r>
            <a:r>
              <a:rPr b="1" lang="es">
                <a:solidFill>
                  <a:srgbClr val="A380D1"/>
                </a:solidFill>
                <a:latin typeface="Roboto"/>
                <a:ea typeface="Roboto"/>
                <a:cs typeface="Roboto"/>
                <a:sym typeface="Roboto"/>
              </a:rPr>
              <a:t>cart_product</a:t>
            </a:r>
            <a:r>
              <a:rPr lang="es">
                <a:latin typeface="Roboto"/>
                <a:ea typeface="Roboto"/>
                <a:cs typeface="Roboto"/>
                <a:sym typeface="Roboto"/>
              </a:rPr>
              <a:t>: detalle</a:t>
            </a:r>
            <a:endParaRPr>
              <a:latin typeface="Roboto"/>
              <a:ea typeface="Roboto"/>
              <a:cs typeface="Roboto"/>
              <a:sym typeface="Roboto"/>
            </a:endParaRPr>
          </a:p>
        </p:txBody>
      </p:sp>
      <p:graphicFrame>
        <p:nvGraphicFramePr>
          <p:cNvPr id="128" name="Google Shape;128;p24"/>
          <p:cNvGraphicFramePr/>
          <p:nvPr/>
        </p:nvGraphicFramePr>
        <p:xfrm>
          <a:off x="339188" y="1246325"/>
          <a:ext cx="3000000" cy="3000000"/>
        </p:xfrm>
        <a:graphic>
          <a:graphicData uri="http://schemas.openxmlformats.org/drawingml/2006/table">
            <a:tbl>
              <a:tblPr>
                <a:noFill/>
                <a:tableStyleId>{16CFFC5F-06AC-459A-9C6B-81D23119E550}</a:tableStyleId>
              </a:tblPr>
              <a:tblGrid>
                <a:gridCol w="874975"/>
                <a:gridCol w="1400975"/>
                <a:gridCol w="838975"/>
                <a:gridCol w="772825"/>
                <a:gridCol w="916150"/>
                <a:gridCol w="716625"/>
                <a:gridCol w="774675"/>
                <a:gridCol w="2170425"/>
              </a:tblGrid>
              <a:tr h="214875">
                <a:tc>
                  <a:txBody>
                    <a:bodyPr/>
                    <a:lstStyle/>
                    <a:p>
                      <a:pPr indent="0" lvl="0" marL="0" rtl="0" algn="l">
                        <a:spcBef>
                          <a:spcPts val="0"/>
                        </a:spcBef>
                        <a:spcAft>
                          <a:spcPts val="0"/>
                        </a:spcAft>
                        <a:buNone/>
                      </a:pPr>
                      <a:r>
                        <a:rPr b="1" lang="es" sz="1100">
                          <a:solidFill>
                            <a:schemeClr val="dk1"/>
                          </a:solidFill>
                          <a:latin typeface="Roboto"/>
                          <a:ea typeface="Roboto"/>
                          <a:cs typeface="Roboto"/>
                          <a:sym typeface="Roboto"/>
                        </a:rPr>
                        <a:t>Table</a:t>
                      </a:r>
                      <a:endParaRPr b="1" sz="1100">
                        <a:solidFill>
                          <a:schemeClr val="dk1"/>
                        </a:solidFill>
                        <a:latin typeface="Roboto"/>
                        <a:ea typeface="Roboto"/>
                        <a:cs typeface="Roboto"/>
                        <a:sym typeface="Roboto"/>
                      </a:endParaRPr>
                    </a:p>
                  </a:txBody>
                  <a:tcPr marT="91425" marB="91425" marR="91425" marL="91425" anchor="ctr">
                    <a:solidFill>
                      <a:srgbClr val="A380D1"/>
                    </a:solidFill>
                  </a:tcPr>
                </a:tc>
                <a:tc gridSpan="7">
                  <a:txBody>
                    <a:bodyPr/>
                    <a:lstStyle/>
                    <a:p>
                      <a:pPr indent="0" lvl="0" marL="0" rtl="0" algn="l">
                        <a:spcBef>
                          <a:spcPts val="0"/>
                        </a:spcBef>
                        <a:spcAft>
                          <a:spcPts val="0"/>
                        </a:spcAft>
                        <a:buNone/>
                      </a:pPr>
                      <a:r>
                        <a:rPr b="1" lang="es">
                          <a:solidFill>
                            <a:schemeClr val="dk1"/>
                          </a:solidFill>
                          <a:latin typeface="Roboto"/>
                          <a:ea typeface="Roboto"/>
                          <a:cs typeface="Roboto"/>
                          <a:sym typeface="Roboto"/>
                        </a:rPr>
                        <a:t>cart_product</a:t>
                      </a:r>
                      <a:endParaRPr b="1">
                        <a:solidFill>
                          <a:schemeClr val="dk1"/>
                        </a:solidFill>
                        <a:latin typeface="Roboto"/>
                        <a:ea typeface="Roboto"/>
                        <a:cs typeface="Roboto"/>
                        <a:sym typeface="Roboto"/>
                      </a:endParaRPr>
                    </a:p>
                  </a:txBody>
                  <a:tcPr marT="91425" marB="91425" marR="91425" marL="91425" anchor="ctr">
                    <a:solidFill>
                      <a:srgbClr val="A380D1"/>
                    </a:solidFill>
                  </a:tcPr>
                </a:tc>
                <a:tc hMerge="1"/>
                <a:tc hMerge="1"/>
                <a:tc hMerge="1"/>
                <a:tc hMerge="1"/>
                <a:tc hMerge="1"/>
                <a:tc hMerge="1"/>
              </a:tr>
              <a:tr h="214875">
                <a:tc>
                  <a:txBody>
                    <a:bodyPr/>
                    <a:lstStyle/>
                    <a:p>
                      <a:pPr indent="0" lvl="0" marL="0" rtl="0" algn="l">
                        <a:spcBef>
                          <a:spcPts val="0"/>
                        </a:spcBef>
                        <a:spcAft>
                          <a:spcPts val="0"/>
                        </a:spcAft>
                        <a:buNone/>
                      </a:pPr>
                      <a:r>
                        <a:rPr lang="es" sz="1000">
                          <a:solidFill>
                            <a:schemeClr val="lt2"/>
                          </a:solidFill>
                          <a:latin typeface="Roboto"/>
                          <a:ea typeface="Roboto"/>
                          <a:cs typeface="Roboto"/>
                          <a:sym typeface="Roboto"/>
                        </a:rPr>
                        <a:t>Description</a:t>
                      </a:r>
                      <a:endParaRPr sz="1000">
                        <a:solidFill>
                          <a:schemeClr val="lt2"/>
                        </a:solidFill>
                        <a:latin typeface="Roboto"/>
                        <a:ea typeface="Roboto"/>
                        <a:cs typeface="Roboto"/>
                        <a:sym typeface="Roboto"/>
                      </a:endParaRPr>
                    </a:p>
                  </a:txBody>
                  <a:tcPr marT="91425" marB="91425" marR="91425" marL="91425" anchor="ctr"/>
                </a:tc>
                <a:tc gridSpan="7">
                  <a:txBody>
                    <a:bodyPr/>
                    <a:lstStyle/>
                    <a:p>
                      <a:pPr indent="0" lvl="0" marL="0" rtl="0" algn="l">
                        <a:lnSpc>
                          <a:spcPct val="115000"/>
                        </a:lnSpc>
                        <a:spcBef>
                          <a:spcPts val="0"/>
                        </a:spcBef>
                        <a:spcAft>
                          <a:spcPts val="1200"/>
                        </a:spcAft>
                        <a:buNone/>
                      </a:pPr>
                      <a:r>
                        <a:rPr lang="es" sz="1000">
                          <a:solidFill>
                            <a:schemeClr val="lt2"/>
                          </a:solidFill>
                          <a:latin typeface="Roboto"/>
                          <a:ea typeface="Roboto"/>
                          <a:cs typeface="Roboto"/>
                          <a:sym typeface="Roboto"/>
                        </a:rPr>
                        <a:t>Esta tabla contiene los </a:t>
                      </a:r>
                      <a:r>
                        <a:rPr b="1" lang="es" sz="1000">
                          <a:solidFill>
                            <a:schemeClr val="dk1"/>
                          </a:solidFill>
                          <a:latin typeface="Roboto"/>
                          <a:ea typeface="Roboto"/>
                          <a:cs typeface="Roboto"/>
                          <a:sym typeface="Roboto"/>
                        </a:rPr>
                        <a:t>carritos en detalle</a:t>
                      </a:r>
                      <a:r>
                        <a:rPr lang="es" sz="1000">
                          <a:solidFill>
                            <a:schemeClr val="lt2"/>
                          </a:solidFill>
                          <a:latin typeface="Roboto"/>
                          <a:ea typeface="Roboto"/>
                          <a:cs typeface="Roboto"/>
                          <a:sym typeface="Roboto"/>
                        </a:rPr>
                        <a:t>.</a:t>
                      </a:r>
                      <a:endParaRPr sz="100">
                        <a:latin typeface="Roboto"/>
                        <a:ea typeface="Roboto"/>
                        <a:cs typeface="Roboto"/>
                        <a:sym typeface="Roboto"/>
                      </a:endParaRPr>
                    </a:p>
                  </a:txBody>
                  <a:tcPr marT="91425" marB="91425" marR="91425" marL="91425" anchor="ctr"/>
                </a:tc>
                <a:tc hMerge="1"/>
                <a:tc hMerge="1"/>
                <a:tc hMerge="1"/>
                <a:tc hMerge="1"/>
                <a:tc hMerge="1"/>
                <a:tc hMerge="1"/>
              </a:tr>
              <a:tr h="432700">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KEY</a:t>
                      </a:r>
                      <a:endParaRPr b="1" sz="800">
                        <a:solidFill>
                          <a:schemeClr val="dk1"/>
                        </a:solidFill>
                        <a:latin typeface="Roboto"/>
                        <a:ea typeface="Roboto"/>
                        <a:cs typeface="Roboto"/>
                        <a:sym typeface="Roboto"/>
                      </a:endParaRPr>
                    </a:p>
                  </a:txBody>
                  <a:tcPr marT="91425" marB="91425" marR="91425" marL="91425" anchor="ct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COLUMN</a:t>
                      </a:r>
                      <a:endParaRPr b="1" sz="800">
                        <a:solidFill>
                          <a:schemeClr val="dk1"/>
                        </a:solidFill>
                        <a:latin typeface="Roboto"/>
                        <a:ea typeface="Roboto"/>
                        <a:cs typeface="Roboto"/>
                        <a:sym typeface="Roboto"/>
                      </a:endParaRPr>
                    </a:p>
                  </a:txBody>
                  <a:tcPr marT="91425" marB="91425" marR="91425" marL="91425" anchor="ct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TYPE</a:t>
                      </a:r>
                      <a:endParaRPr b="1" sz="800">
                        <a:solidFill>
                          <a:schemeClr val="dk1"/>
                        </a:solidFill>
                        <a:latin typeface="Roboto"/>
                        <a:ea typeface="Roboto"/>
                        <a:cs typeface="Roboto"/>
                        <a:sym typeface="Roboto"/>
                      </a:endParaRPr>
                    </a:p>
                  </a:txBody>
                  <a:tcPr marT="91425" marB="91425" marR="91425" marL="91425" anchor="ct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LENGTH</a:t>
                      </a:r>
                      <a:endParaRPr b="1" sz="800">
                        <a:solidFill>
                          <a:schemeClr val="dk1"/>
                        </a:solidFill>
                        <a:latin typeface="Roboto"/>
                        <a:ea typeface="Roboto"/>
                        <a:cs typeface="Roboto"/>
                        <a:sym typeface="Roboto"/>
                      </a:endParaRPr>
                    </a:p>
                  </a:txBody>
                  <a:tcPr marT="91425" marB="91425" marR="91425" marL="91425" anchor="ct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NOT NULL</a:t>
                      </a:r>
                      <a:endParaRPr b="1" sz="800">
                        <a:solidFill>
                          <a:schemeClr val="dk1"/>
                        </a:solidFill>
                        <a:latin typeface="Roboto"/>
                        <a:ea typeface="Roboto"/>
                        <a:cs typeface="Roboto"/>
                        <a:sym typeface="Roboto"/>
                      </a:endParaRPr>
                    </a:p>
                  </a:txBody>
                  <a:tcPr marT="91425" marB="91425" marR="91425" marL="91425" anchor="ctr">
                    <a:lnR cap="flat" cmpd="sng" w="9525">
                      <a:solidFill>
                        <a:srgbClr val="9E9E9E"/>
                      </a:solidFill>
                      <a:prstDash val="solid"/>
                      <a:round/>
                      <a:headEnd len="sm" w="sm" type="none"/>
                      <a:tailEnd len="sm" w="sm" type="none"/>
                    </a:ln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UNIQUE</a:t>
                      </a:r>
                      <a:endParaRPr b="1" sz="8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DEFAULT</a:t>
                      </a:r>
                      <a:endParaRPr b="1" sz="8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NOTES</a:t>
                      </a:r>
                      <a:endParaRPr b="1" sz="8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solidFill>
                      <a:schemeClr val="dk2"/>
                    </a:solidFill>
                  </a:tcPr>
                </a:tc>
              </a:tr>
              <a:tr h="214875">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PK</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id</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INT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ID del registro..</a:t>
                      </a:r>
                      <a:endParaRPr sz="800">
                        <a:solidFill>
                          <a:schemeClr val="lt2"/>
                        </a:solidFill>
                        <a:latin typeface="Roboto"/>
                        <a:ea typeface="Roboto"/>
                        <a:cs typeface="Roboto"/>
                        <a:sym typeface="Roboto"/>
                      </a:endParaRPr>
                    </a:p>
                  </a:txBody>
                  <a:tcPr marT="91425" marB="91425" marR="91425" marL="91425"/>
                </a:tc>
              </a:tr>
              <a:tr h="214875">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FK</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cart_id</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INT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Carrito que contiene los productos (ID)</a:t>
                      </a: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r>
              <a:tr h="214875">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FK</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product_id</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INT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Producto agregado al carrito (ID).</a:t>
                      </a:r>
                      <a:endParaRPr sz="800">
                        <a:solidFill>
                          <a:schemeClr val="lt2"/>
                        </a:solidFill>
                        <a:latin typeface="Roboto"/>
                        <a:ea typeface="Roboto"/>
                        <a:cs typeface="Roboto"/>
                        <a:sym typeface="Roboto"/>
                      </a:endParaRPr>
                    </a:p>
                  </a:txBody>
                  <a:tcPr marT="91425" marB="91425" marR="91425" marL="91425"/>
                </a:tc>
              </a:tr>
              <a:tr h="236050">
                <a:tc>
                  <a:txBody>
                    <a:bodyPr/>
                    <a:lstStyle/>
                    <a:p>
                      <a:pPr indent="0" lvl="0" marL="0" rtl="0" algn="ctr">
                        <a:spcBef>
                          <a:spcPts val="0"/>
                        </a:spcBef>
                        <a:spcAft>
                          <a:spcPts val="0"/>
                        </a:spcAft>
                        <a:buNone/>
                      </a:pPr>
                      <a:r>
                        <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quantity</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INT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1</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Cantidad de un determinado producto.</a:t>
                      </a:r>
                      <a:endParaRPr sz="800">
                        <a:solidFill>
                          <a:schemeClr val="lt2"/>
                        </a:solidFill>
                        <a:latin typeface="Roboto"/>
                        <a:ea typeface="Roboto"/>
                        <a:cs typeface="Roboto"/>
                        <a:sym typeface="Roboto"/>
                      </a:endParaRPr>
                    </a:p>
                  </a:txBody>
                  <a:tcPr marT="91425" marB="91425" marR="91425" marL="91425"/>
                </a:tc>
              </a:tr>
              <a:tr h="214875">
                <a:tc>
                  <a:txBody>
                    <a:bodyPr/>
                    <a:lstStyle/>
                    <a:p>
                      <a:pPr indent="0" lvl="0" marL="0" rtl="0" algn="ctr">
                        <a:spcBef>
                          <a:spcPts val="0"/>
                        </a:spcBef>
                        <a:spcAft>
                          <a:spcPts val="0"/>
                        </a:spcAft>
                        <a:buNone/>
                      </a:pPr>
                      <a:r>
                        <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date_added</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DATETIME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Fecha en que se agregó un producto.</a:t>
                      </a:r>
                      <a:endParaRPr sz="800">
                        <a:solidFill>
                          <a:schemeClr val="lt2"/>
                        </a:solidFill>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Roboto"/>
                <a:ea typeface="Roboto"/>
                <a:cs typeface="Roboto"/>
                <a:sym typeface="Roboto"/>
              </a:rPr>
              <a:t>Tabla </a:t>
            </a:r>
            <a:r>
              <a:rPr b="1" lang="es">
                <a:solidFill>
                  <a:srgbClr val="A380D1"/>
                </a:solidFill>
                <a:latin typeface="Roboto"/>
                <a:ea typeface="Roboto"/>
                <a:cs typeface="Roboto"/>
                <a:sym typeface="Roboto"/>
              </a:rPr>
              <a:t>favorite</a:t>
            </a:r>
            <a:r>
              <a:rPr lang="es">
                <a:latin typeface="Roboto"/>
                <a:ea typeface="Roboto"/>
                <a:cs typeface="Roboto"/>
                <a:sym typeface="Roboto"/>
              </a:rPr>
              <a:t>: detalle</a:t>
            </a:r>
            <a:endParaRPr>
              <a:latin typeface="Roboto"/>
              <a:ea typeface="Roboto"/>
              <a:cs typeface="Roboto"/>
              <a:sym typeface="Roboto"/>
            </a:endParaRPr>
          </a:p>
        </p:txBody>
      </p:sp>
      <p:graphicFrame>
        <p:nvGraphicFramePr>
          <p:cNvPr id="134" name="Google Shape;134;p25"/>
          <p:cNvGraphicFramePr/>
          <p:nvPr/>
        </p:nvGraphicFramePr>
        <p:xfrm>
          <a:off x="339188" y="1380175"/>
          <a:ext cx="3000000" cy="3000000"/>
        </p:xfrm>
        <a:graphic>
          <a:graphicData uri="http://schemas.openxmlformats.org/drawingml/2006/table">
            <a:tbl>
              <a:tblPr>
                <a:noFill/>
                <a:tableStyleId>{16CFFC5F-06AC-459A-9C6B-81D23119E550}</a:tableStyleId>
              </a:tblPr>
              <a:tblGrid>
                <a:gridCol w="874975"/>
                <a:gridCol w="1400975"/>
                <a:gridCol w="838975"/>
                <a:gridCol w="772825"/>
                <a:gridCol w="916150"/>
                <a:gridCol w="716625"/>
                <a:gridCol w="774675"/>
                <a:gridCol w="2170425"/>
              </a:tblGrid>
              <a:tr h="214875">
                <a:tc>
                  <a:txBody>
                    <a:bodyPr/>
                    <a:lstStyle/>
                    <a:p>
                      <a:pPr indent="0" lvl="0" marL="0" rtl="0" algn="l">
                        <a:spcBef>
                          <a:spcPts val="0"/>
                        </a:spcBef>
                        <a:spcAft>
                          <a:spcPts val="0"/>
                        </a:spcAft>
                        <a:buNone/>
                      </a:pPr>
                      <a:r>
                        <a:rPr b="1" lang="es" sz="1100">
                          <a:solidFill>
                            <a:schemeClr val="dk1"/>
                          </a:solidFill>
                          <a:latin typeface="Roboto"/>
                          <a:ea typeface="Roboto"/>
                          <a:cs typeface="Roboto"/>
                          <a:sym typeface="Roboto"/>
                        </a:rPr>
                        <a:t>Table</a:t>
                      </a:r>
                      <a:endParaRPr b="1" sz="1100">
                        <a:solidFill>
                          <a:schemeClr val="dk1"/>
                        </a:solidFill>
                        <a:latin typeface="Roboto"/>
                        <a:ea typeface="Roboto"/>
                        <a:cs typeface="Roboto"/>
                        <a:sym typeface="Roboto"/>
                      </a:endParaRPr>
                    </a:p>
                  </a:txBody>
                  <a:tcPr marT="91425" marB="91425" marR="91425" marL="91425" anchor="ctr">
                    <a:solidFill>
                      <a:srgbClr val="A380D1"/>
                    </a:solidFill>
                  </a:tcPr>
                </a:tc>
                <a:tc gridSpan="7">
                  <a:txBody>
                    <a:bodyPr/>
                    <a:lstStyle/>
                    <a:p>
                      <a:pPr indent="0" lvl="0" marL="0" rtl="0" algn="l">
                        <a:spcBef>
                          <a:spcPts val="0"/>
                        </a:spcBef>
                        <a:spcAft>
                          <a:spcPts val="0"/>
                        </a:spcAft>
                        <a:buNone/>
                      </a:pPr>
                      <a:r>
                        <a:rPr b="1" lang="es">
                          <a:solidFill>
                            <a:schemeClr val="dk1"/>
                          </a:solidFill>
                          <a:latin typeface="Roboto"/>
                          <a:ea typeface="Roboto"/>
                          <a:cs typeface="Roboto"/>
                          <a:sym typeface="Roboto"/>
                        </a:rPr>
                        <a:t>favorite</a:t>
                      </a:r>
                      <a:endParaRPr b="1">
                        <a:solidFill>
                          <a:schemeClr val="dk1"/>
                        </a:solidFill>
                        <a:latin typeface="Roboto"/>
                        <a:ea typeface="Roboto"/>
                        <a:cs typeface="Roboto"/>
                        <a:sym typeface="Roboto"/>
                      </a:endParaRPr>
                    </a:p>
                  </a:txBody>
                  <a:tcPr marT="91425" marB="91425" marR="91425" marL="91425" anchor="ctr">
                    <a:solidFill>
                      <a:srgbClr val="A380D1"/>
                    </a:solidFill>
                  </a:tcPr>
                </a:tc>
                <a:tc hMerge="1"/>
                <a:tc hMerge="1"/>
                <a:tc hMerge="1"/>
                <a:tc hMerge="1"/>
                <a:tc hMerge="1"/>
                <a:tc hMerge="1"/>
              </a:tr>
              <a:tr h="214875">
                <a:tc>
                  <a:txBody>
                    <a:bodyPr/>
                    <a:lstStyle/>
                    <a:p>
                      <a:pPr indent="0" lvl="0" marL="0" rtl="0" algn="l">
                        <a:spcBef>
                          <a:spcPts val="0"/>
                        </a:spcBef>
                        <a:spcAft>
                          <a:spcPts val="0"/>
                        </a:spcAft>
                        <a:buNone/>
                      </a:pPr>
                      <a:r>
                        <a:rPr lang="es" sz="1000">
                          <a:solidFill>
                            <a:schemeClr val="lt2"/>
                          </a:solidFill>
                          <a:latin typeface="Roboto"/>
                          <a:ea typeface="Roboto"/>
                          <a:cs typeface="Roboto"/>
                          <a:sym typeface="Roboto"/>
                        </a:rPr>
                        <a:t>Description</a:t>
                      </a:r>
                      <a:endParaRPr sz="1000">
                        <a:solidFill>
                          <a:schemeClr val="lt2"/>
                        </a:solidFill>
                        <a:latin typeface="Roboto"/>
                        <a:ea typeface="Roboto"/>
                        <a:cs typeface="Roboto"/>
                        <a:sym typeface="Roboto"/>
                      </a:endParaRPr>
                    </a:p>
                  </a:txBody>
                  <a:tcPr marT="91425" marB="91425" marR="91425" marL="91425" anchor="ctr"/>
                </a:tc>
                <a:tc gridSpan="7">
                  <a:txBody>
                    <a:bodyPr/>
                    <a:lstStyle/>
                    <a:p>
                      <a:pPr indent="0" lvl="0" marL="0" rtl="0" algn="l">
                        <a:lnSpc>
                          <a:spcPct val="115000"/>
                        </a:lnSpc>
                        <a:spcBef>
                          <a:spcPts val="0"/>
                        </a:spcBef>
                        <a:spcAft>
                          <a:spcPts val="1200"/>
                        </a:spcAft>
                        <a:buNone/>
                      </a:pPr>
                      <a:r>
                        <a:rPr lang="es" sz="1000">
                          <a:solidFill>
                            <a:schemeClr val="lt2"/>
                          </a:solidFill>
                          <a:latin typeface="Roboto"/>
                          <a:ea typeface="Roboto"/>
                          <a:cs typeface="Roboto"/>
                          <a:sym typeface="Roboto"/>
                        </a:rPr>
                        <a:t>Esta tabla contiene los productos que los usuarios </a:t>
                      </a:r>
                      <a:r>
                        <a:rPr b="1" lang="es" sz="1000">
                          <a:solidFill>
                            <a:schemeClr val="dk1"/>
                          </a:solidFill>
                          <a:latin typeface="Roboto"/>
                          <a:ea typeface="Roboto"/>
                          <a:cs typeface="Roboto"/>
                          <a:sym typeface="Roboto"/>
                        </a:rPr>
                        <a:t>agregan a sus favoritos</a:t>
                      </a:r>
                      <a:r>
                        <a:rPr lang="es" sz="1000">
                          <a:solidFill>
                            <a:schemeClr val="lt2"/>
                          </a:solidFill>
                          <a:latin typeface="Roboto"/>
                          <a:ea typeface="Roboto"/>
                          <a:cs typeface="Roboto"/>
                          <a:sym typeface="Roboto"/>
                        </a:rPr>
                        <a:t> y la fecha en la que realizaron dicha acción.</a:t>
                      </a:r>
                      <a:endParaRPr sz="100">
                        <a:latin typeface="Roboto"/>
                        <a:ea typeface="Roboto"/>
                        <a:cs typeface="Roboto"/>
                        <a:sym typeface="Roboto"/>
                      </a:endParaRPr>
                    </a:p>
                  </a:txBody>
                  <a:tcPr marT="91425" marB="91425" marR="91425" marL="91425" anchor="ctr"/>
                </a:tc>
                <a:tc hMerge="1"/>
                <a:tc hMerge="1"/>
                <a:tc hMerge="1"/>
                <a:tc hMerge="1"/>
                <a:tc hMerge="1"/>
                <a:tc hMerge="1"/>
              </a:tr>
              <a:tr h="432700">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KEY</a:t>
                      </a:r>
                      <a:endParaRPr b="1" sz="800">
                        <a:solidFill>
                          <a:schemeClr val="dk1"/>
                        </a:solidFill>
                        <a:latin typeface="Roboto"/>
                        <a:ea typeface="Roboto"/>
                        <a:cs typeface="Roboto"/>
                        <a:sym typeface="Roboto"/>
                      </a:endParaRPr>
                    </a:p>
                  </a:txBody>
                  <a:tcPr marT="91425" marB="91425" marR="91425" marL="91425" anchor="ct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COLUMN</a:t>
                      </a:r>
                      <a:endParaRPr b="1" sz="800">
                        <a:solidFill>
                          <a:schemeClr val="dk1"/>
                        </a:solidFill>
                        <a:latin typeface="Roboto"/>
                        <a:ea typeface="Roboto"/>
                        <a:cs typeface="Roboto"/>
                        <a:sym typeface="Roboto"/>
                      </a:endParaRPr>
                    </a:p>
                  </a:txBody>
                  <a:tcPr marT="91425" marB="91425" marR="91425" marL="91425" anchor="ct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TYPE</a:t>
                      </a:r>
                      <a:endParaRPr b="1" sz="800">
                        <a:solidFill>
                          <a:schemeClr val="dk1"/>
                        </a:solidFill>
                        <a:latin typeface="Roboto"/>
                        <a:ea typeface="Roboto"/>
                        <a:cs typeface="Roboto"/>
                        <a:sym typeface="Roboto"/>
                      </a:endParaRPr>
                    </a:p>
                  </a:txBody>
                  <a:tcPr marT="91425" marB="91425" marR="91425" marL="91425" anchor="ct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LENGTH</a:t>
                      </a:r>
                      <a:endParaRPr b="1" sz="800">
                        <a:solidFill>
                          <a:schemeClr val="dk1"/>
                        </a:solidFill>
                        <a:latin typeface="Roboto"/>
                        <a:ea typeface="Roboto"/>
                        <a:cs typeface="Roboto"/>
                        <a:sym typeface="Roboto"/>
                      </a:endParaRPr>
                    </a:p>
                  </a:txBody>
                  <a:tcPr marT="91425" marB="91425" marR="91425" marL="91425" anchor="ct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NOT NULL</a:t>
                      </a:r>
                      <a:endParaRPr b="1" sz="800">
                        <a:solidFill>
                          <a:schemeClr val="dk1"/>
                        </a:solidFill>
                        <a:latin typeface="Roboto"/>
                        <a:ea typeface="Roboto"/>
                        <a:cs typeface="Roboto"/>
                        <a:sym typeface="Roboto"/>
                      </a:endParaRPr>
                    </a:p>
                  </a:txBody>
                  <a:tcPr marT="91425" marB="91425" marR="91425" marL="91425" anchor="ctr">
                    <a:lnR cap="flat" cmpd="sng" w="9525">
                      <a:solidFill>
                        <a:srgbClr val="9E9E9E"/>
                      </a:solidFill>
                      <a:prstDash val="solid"/>
                      <a:round/>
                      <a:headEnd len="sm" w="sm" type="none"/>
                      <a:tailEnd len="sm" w="sm" type="none"/>
                    </a:ln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UNIQUE</a:t>
                      </a:r>
                      <a:endParaRPr b="1" sz="8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DEFAULT</a:t>
                      </a:r>
                      <a:endParaRPr b="1" sz="8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NOTES</a:t>
                      </a:r>
                      <a:endParaRPr b="1" sz="8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solidFill>
                      <a:schemeClr val="dk2"/>
                    </a:solidFill>
                  </a:tcPr>
                </a:tc>
              </a:tr>
              <a:tr h="214875">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PK</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id</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INT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ID del registro de favorito.</a:t>
                      </a:r>
                      <a:endParaRPr sz="800">
                        <a:solidFill>
                          <a:schemeClr val="lt2"/>
                        </a:solidFill>
                        <a:latin typeface="Roboto"/>
                        <a:ea typeface="Roboto"/>
                        <a:cs typeface="Roboto"/>
                        <a:sym typeface="Roboto"/>
                      </a:endParaRPr>
                    </a:p>
                  </a:txBody>
                  <a:tcPr marT="91425" marB="91425" marR="91425" marL="91425"/>
                </a:tc>
              </a:tr>
              <a:tr h="214875">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FK</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product_id</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INT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Producto favoriteado (ID).</a:t>
                      </a: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r>
              <a:tr h="214875">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FK</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user_id</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INT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Usuario que lo agregó a favoritos (ID)</a:t>
                      </a:r>
                      <a:endParaRPr sz="800">
                        <a:solidFill>
                          <a:schemeClr val="lt2"/>
                        </a:solidFill>
                        <a:latin typeface="Roboto"/>
                        <a:ea typeface="Roboto"/>
                        <a:cs typeface="Roboto"/>
                        <a:sym typeface="Roboto"/>
                      </a:endParaRPr>
                    </a:p>
                  </a:txBody>
                  <a:tcPr marT="91425" marB="91425" marR="91425" marL="91425"/>
                </a:tc>
              </a:tr>
              <a:tr h="236050">
                <a:tc>
                  <a:txBody>
                    <a:bodyPr/>
                    <a:lstStyle/>
                    <a:p>
                      <a:pPr indent="0" lvl="0" marL="0" rtl="0" algn="ctr">
                        <a:spcBef>
                          <a:spcPts val="0"/>
                        </a:spcBef>
                        <a:spcAft>
                          <a:spcPts val="0"/>
                        </a:spcAft>
                        <a:buNone/>
                      </a:pPr>
                      <a:r>
                        <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date_added</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DATETIME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Fecha en la que fue agregado.</a:t>
                      </a:r>
                      <a:endParaRPr sz="800">
                        <a:solidFill>
                          <a:schemeClr val="lt2"/>
                        </a:solidFill>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Roboto"/>
                <a:ea typeface="Roboto"/>
                <a:cs typeface="Roboto"/>
                <a:sym typeface="Roboto"/>
              </a:rPr>
              <a:t>Tabla </a:t>
            </a:r>
            <a:r>
              <a:rPr b="1" lang="es">
                <a:solidFill>
                  <a:srgbClr val="A380D1"/>
                </a:solidFill>
                <a:latin typeface="Roboto"/>
                <a:ea typeface="Roboto"/>
                <a:cs typeface="Roboto"/>
                <a:sym typeface="Roboto"/>
              </a:rPr>
              <a:t>purchase_order</a:t>
            </a:r>
            <a:r>
              <a:rPr lang="es">
                <a:latin typeface="Roboto"/>
                <a:ea typeface="Roboto"/>
                <a:cs typeface="Roboto"/>
                <a:sym typeface="Roboto"/>
              </a:rPr>
              <a:t>: detalle</a:t>
            </a:r>
            <a:endParaRPr>
              <a:latin typeface="Roboto"/>
              <a:ea typeface="Roboto"/>
              <a:cs typeface="Roboto"/>
              <a:sym typeface="Roboto"/>
            </a:endParaRPr>
          </a:p>
        </p:txBody>
      </p:sp>
      <p:graphicFrame>
        <p:nvGraphicFramePr>
          <p:cNvPr id="140" name="Google Shape;140;p26"/>
          <p:cNvGraphicFramePr/>
          <p:nvPr/>
        </p:nvGraphicFramePr>
        <p:xfrm>
          <a:off x="339188" y="1017725"/>
          <a:ext cx="3000000" cy="3000000"/>
        </p:xfrm>
        <a:graphic>
          <a:graphicData uri="http://schemas.openxmlformats.org/drawingml/2006/table">
            <a:tbl>
              <a:tblPr>
                <a:noFill/>
                <a:tableStyleId>{16CFFC5F-06AC-459A-9C6B-81D23119E550}</a:tableStyleId>
              </a:tblPr>
              <a:tblGrid>
                <a:gridCol w="874975"/>
                <a:gridCol w="1400975"/>
                <a:gridCol w="838975"/>
                <a:gridCol w="772825"/>
                <a:gridCol w="916150"/>
                <a:gridCol w="716625"/>
                <a:gridCol w="774675"/>
                <a:gridCol w="2170425"/>
              </a:tblGrid>
              <a:tr h="214875">
                <a:tc>
                  <a:txBody>
                    <a:bodyPr/>
                    <a:lstStyle/>
                    <a:p>
                      <a:pPr indent="0" lvl="0" marL="0" rtl="0" algn="l">
                        <a:spcBef>
                          <a:spcPts val="0"/>
                        </a:spcBef>
                        <a:spcAft>
                          <a:spcPts val="0"/>
                        </a:spcAft>
                        <a:buNone/>
                      </a:pPr>
                      <a:r>
                        <a:rPr b="1" lang="es" sz="1100">
                          <a:solidFill>
                            <a:schemeClr val="dk1"/>
                          </a:solidFill>
                          <a:latin typeface="Roboto"/>
                          <a:ea typeface="Roboto"/>
                          <a:cs typeface="Roboto"/>
                          <a:sym typeface="Roboto"/>
                        </a:rPr>
                        <a:t>Table</a:t>
                      </a:r>
                      <a:endParaRPr b="1" sz="1100">
                        <a:solidFill>
                          <a:schemeClr val="dk1"/>
                        </a:solidFill>
                        <a:latin typeface="Roboto"/>
                        <a:ea typeface="Roboto"/>
                        <a:cs typeface="Roboto"/>
                        <a:sym typeface="Roboto"/>
                      </a:endParaRPr>
                    </a:p>
                  </a:txBody>
                  <a:tcPr marT="91425" marB="91425" marR="91425" marL="91425" anchor="ctr">
                    <a:solidFill>
                      <a:srgbClr val="A380D1"/>
                    </a:solidFill>
                  </a:tcPr>
                </a:tc>
                <a:tc gridSpan="7">
                  <a:txBody>
                    <a:bodyPr/>
                    <a:lstStyle/>
                    <a:p>
                      <a:pPr indent="0" lvl="0" marL="0" rtl="0" algn="l">
                        <a:spcBef>
                          <a:spcPts val="0"/>
                        </a:spcBef>
                        <a:spcAft>
                          <a:spcPts val="0"/>
                        </a:spcAft>
                        <a:buNone/>
                      </a:pPr>
                      <a:r>
                        <a:rPr b="1" lang="es">
                          <a:solidFill>
                            <a:schemeClr val="dk1"/>
                          </a:solidFill>
                          <a:latin typeface="Roboto"/>
                          <a:ea typeface="Roboto"/>
                          <a:cs typeface="Roboto"/>
                          <a:sym typeface="Roboto"/>
                        </a:rPr>
                        <a:t>purchase_order</a:t>
                      </a:r>
                      <a:endParaRPr b="1">
                        <a:solidFill>
                          <a:schemeClr val="dk1"/>
                        </a:solidFill>
                        <a:latin typeface="Roboto"/>
                        <a:ea typeface="Roboto"/>
                        <a:cs typeface="Roboto"/>
                        <a:sym typeface="Roboto"/>
                      </a:endParaRPr>
                    </a:p>
                  </a:txBody>
                  <a:tcPr marT="91425" marB="91425" marR="91425" marL="91425" anchor="ctr">
                    <a:solidFill>
                      <a:srgbClr val="A380D1"/>
                    </a:solidFill>
                  </a:tcPr>
                </a:tc>
                <a:tc hMerge="1"/>
                <a:tc hMerge="1"/>
                <a:tc hMerge="1"/>
                <a:tc hMerge="1"/>
                <a:tc hMerge="1"/>
                <a:tc hMerge="1"/>
              </a:tr>
              <a:tr h="214875">
                <a:tc>
                  <a:txBody>
                    <a:bodyPr/>
                    <a:lstStyle/>
                    <a:p>
                      <a:pPr indent="0" lvl="0" marL="0" rtl="0" algn="l">
                        <a:spcBef>
                          <a:spcPts val="0"/>
                        </a:spcBef>
                        <a:spcAft>
                          <a:spcPts val="0"/>
                        </a:spcAft>
                        <a:buNone/>
                      </a:pPr>
                      <a:r>
                        <a:rPr lang="es" sz="1000">
                          <a:solidFill>
                            <a:schemeClr val="lt2"/>
                          </a:solidFill>
                          <a:latin typeface="Roboto"/>
                          <a:ea typeface="Roboto"/>
                          <a:cs typeface="Roboto"/>
                          <a:sym typeface="Roboto"/>
                        </a:rPr>
                        <a:t>Description</a:t>
                      </a:r>
                      <a:endParaRPr sz="1000">
                        <a:solidFill>
                          <a:schemeClr val="lt2"/>
                        </a:solidFill>
                        <a:latin typeface="Roboto"/>
                        <a:ea typeface="Roboto"/>
                        <a:cs typeface="Roboto"/>
                        <a:sym typeface="Roboto"/>
                      </a:endParaRPr>
                    </a:p>
                  </a:txBody>
                  <a:tcPr marT="91425" marB="91425" marR="91425" marL="91425" anchor="ctr"/>
                </a:tc>
                <a:tc gridSpan="7">
                  <a:txBody>
                    <a:bodyPr/>
                    <a:lstStyle/>
                    <a:p>
                      <a:pPr indent="0" lvl="0" marL="0" rtl="0" algn="l">
                        <a:lnSpc>
                          <a:spcPct val="115000"/>
                        </a:lnSpc>
                        <a:spcBef>
                          <a:spcPts val="0"/>
                        </a:spcBef>
                        <a:spcAft>
                          <a:spcPts val="1200"/>
                        </a:spcAft>
                        <a:buNone/>
                      </a:pPr>
                      <a:r>
                        <a:rPr lang="es" sz="1000">
                          <a:solidFill>
                            <a:schemeClr val="lt2"/>
                          </a:solidFill>
                          <a:latin typeface="Roboto"/>
                          <a:ea typeface="Roboto"/>
                          <a:cs typeface="Roboto"/>
                          <a:sym typeface="Roboto"/>
                        </a:rPr>
                        <a:t>Esta tabla contiene las </a:t>
                      </a:r>
                      <a:r>
                        <a:rPr lang="es" sz="1000">
                          <a:solidFill>
                            <a:schemeClr val="dk1"/>
                          </a:solidFill>
                          <a:latin typeface="Roboto"/>
                          <a:ea typeface="Roboto"/>
                          <a:cs typeface="Roboto"/>
                          <a:sym typeface="Roboto"/>
                        </a:rPr>
                        <a:t>órdenes de compras</a:t>
                      </a:r>
                      <a:r>
                        <a:rPr lang="es" sz="1000">
                          <a:solidFill>
                            <a:schemeClr val="lt2"/>
                          </a:solidFill>
                          <a:latin typeface="Roboto"/>
                          <a:ea typeface="Roboto"/>
                          <a:cs typeface="Roboto"/>
                          <a:sym typeface="Roboto"/>
                        </a:rPr>
                        <a:t> realizadas por los usuarios.</a:t>
                      </a:r>
                      <a:endParaRPr sz="1000">
                        <a:latin typeface="Roboto"/>
                        <a:ea typeface="Roboto"/>
                        <a:cs typeface="Roboto"/>
                        <a:sym typeface="Roboto"/>
                      </a:endParaRPr>
                    </a:p>
                  </a:txBody>
                  <a:tcPr marT="91425" marB="91425" marR="91425" marL="91425" anchor="ctr"/>
                </a:tc>
                <a:tc hMerge="1"/>
                <a:tc hMerge="1"/>
                <a:tc hMerge="1"/>
                <a:tc hMerge="1"/>
                <a:tc hMerge="1"/>
                <a:tc hMerge="1"/>
              </a:tr>
              <a:tr h="432700">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KEY</a:t>
                      </a:r>
                      <a:endParaRPr b="1" sz="800">
                        <a:solidFill>
                          <a:schemeClr val="dk1"/>
                        </a:solidFill>
                        <a:latin typeface="Roboto"/>
                        <a:ea typeface="Roboto"/>
                        <a:cs typeface="Roboto"/>
                        <a:sym typeface="Roboto"/>
                      </a:endParaRPr>
                    </a:p>
                  </a:txBody>
                  <a:tcPr marT="91425" marB="91425" marR="91425" marL="91425" anchor="ct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COLUMN</a:t>
                      </a:r>
                      <a:endParaRPr b="1" sz="800">
                        <a:solidFill>
                          <a:schemeClr val="dk1"/>
                        </a:solidFill>
                        <a:latin typeface="Roboto"/>
                        <a:ea typeface="Roboto"/>
                        <a:cs typeface="Roboto"/>
                        <a:sym typeface="Roboto"/>
                      </a:endParaRPr>
                    </a:p>
                  </a:txBody>
                  <a:tcPr marT="91425" marB="91425" marR="91425" marL="91425" anchor="ct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TYPE</a:t>
                      </a:r>
                      <a:endParaRPr b="1" sz="800">
                        <a:solidFill>
                          <a:schemeClr val="dk1"/>
                        </a:solidFill>
                        <a:latin typeface="Roboto"/>
                        <a:ea typeface="Roboto"/>
                        <a:cs typeface="Roboto"/>
                        <a:sym typeface="Roboto"/>
                      </a:endParaRPr>
                    </a:p>
                  </a:txBody>
                  <a:tcPr marT="91425" marB="91425" marR="91425" marL="91425" anchor="ct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LENGTH</a:t>
                      </a:r>
                      <a:endParaRPr b="1" sz="800">
                        <a:solidFill>
                          <a:schemeClr val="dk1"/>
                        </a:solidFill>
                        <a:latin typeface="Roboto"/>
                        <a:ea typeface="Roboto"/>
                        <a:cs typeface="Roboto"/>
                        <a:sym typeface="Roboto"/>
                      </a:endParaRPr>
                    </a:p>
                  </a:txBody>
                  <a:tcPr marT="91425" marB="91425" marR="91425" marL="91425" anchor="ct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NOT NULL</a:t>
                      </a:r>
                      <a:endParaRPr b="1" sz="800">
                        <a:solidFill>
                          <a:schemeClr val="dk1"/>
                        </a:solidFill>
                        <a:latin typeface="Roboto"/>
                        <a:ea typeface="Roboto"/>
                        <a:cs typeface="Roboto"/>
                        <a:sym typeface="Roboto"/>
                      </a:endParaRPr>
                    </a:p>
                  </a:txBody>
                  <a:tcPr marT="91425" marB="91425" marR="91425" marL="91425" anchor="ctr">
                    <a:lnR cap="flat" cmpd="sng" w="9525">
                      <a:solidFill>
                        <a:srgbClr val="9E9E9E"/>
                      </a:solidFill>
                      <a:prstDash val="solid"/>
                      <a:round/>
                      <a:headEnd len="sm" w="sm" type="none"/>
                      <a:tailEnd len="sm" w="sm" type="none"/>
                    </a:ln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UNIQUE</a:t>
                      </a:r>
                      <a:endParaRPr b="1" sz="8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DEFAULT</a:t>
                      </a:r>
                      <a:endParaRPr b="1" sz="8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NOTES</a:t>
                      </a:r>
                      <a:endParaRPr b="1" sz="8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solidFill>
                      <a:schemeClr val="dk2"/>
                    </a:solidFill>
                  </a:tcPr>
                </a:tc>
              </a:tr>
              <a:tr h="214875">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PK</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id_order</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INT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ID de la orden de compra.</a:t>
                      </a:r>
                      <a:endParaRPr sz="800">
                        <a:solidFill>
                          <a:schemeClr val="lt2"/>
                        </a:solidFill>
                        <a:latin typeface="Roboto"/>
                        <a:ea typeface="Roboto"/>
                        <a:cs typeface="Roboto"/>
                        <a:sym typeface="Roboto"/>
                      </a:endParaRPr>
                    </a:p>
                  </a:txBody>
                  <a:tcPr marT="91425" marB="91425" marR="91425" marL="91425"/>
                </a:tc>
              </a:tr>
              <a:tr h="214875">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FK</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cart_id</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INT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Carrito que contiene la compra (ID).</a:t>
                      </a:r>
                      <a:endParaRPr sz="800">
                        <a:solidFill>
                          <a:schemeClr val="lt2"/>
                        </a:solidFill>
                        <a:latin typeface="Roboto"/>
                        <a:ea typeface="Roboto"/>
                        <a:cs typeface="Roboto"/>
                        <a:sym typeface="Roboto"/>
                      </a:endParaRPr>
                    </a:p>
                  </a:txBody>
                  <a:tcPr marT="91425" marB="91425" marR="91425" marL="91425"/>
                </a:tc>
              </a:tr>
              <a:tr h="214875">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FK</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user_id</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INT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Usuario que generó la compra (ID)</a:t>
                      </a: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r>
              <a:tr h="236050">
                <a:tc>
                  <a:txBody>
                    <a:bodyPr/>
                    <a:lstStyle/>
                    <a:p>
                      <a:pPr indent="0" lvl="0" marL="0" rtl="0" algn="ctr">
                        <a:spcBef>
                          <a:spcPts val="0"/>
                        </a:spcBef>
                        <a:spcAft>
                          <a:spcPts val="0"/>
                        </a:spcAft>
                        <a:buNone/>
                      </a:pPr>
                      <a:r>
                        <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total_price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FLOAT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0</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Precio total de la compra.</a:t>
                      </a:r>
                      <a:endParaRPr sz="800">
                        <a:solidFill>
                          <a:schemeClr val="lt2"/>
                        </a:solidFill>
                        <a:latin typeface="Roboto"/>
                        <a:ea typeface="Roboto"/>
                        <a:cs typeface="Roboto"/>
                        <a:sym typeface="Roboto"/>
                      </a:endParaRPr>
                    </a:p>
                  </a:txBody>
                  <a:tcPr marT="91425" marB="91425" marR="91425" marL="91425"/>
                </a:tc>
              </a:tr>
              <a:tr h="214875">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FK</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currency</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INT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Tipo de moneda</a:t>
                      </a: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r>
              <a:tr h="214875">
                <a:tc>
                  <a:txBody>
                    <a:bodyPr/>
                    <a:lstStyle/>
                    <a:p>
                      <a:pPr indent="0" lvl="0" marL="0" rtl="0" algn="ctr">
                        <a:spcBef>
                          <a:spcPts val="0"/>
                        </a:spcBef>
                        <a:spcAft>
                          <a:spcPts val="0"/>
                        </a:spcAft>
                        <a:buNone/>
                      </a:pPr>
                      <a:r>
                        <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payment_method</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ENUM</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3</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Método de pago que eligió el usuario</a:t>
                      </a: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r>
              <a:tr h="214875">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FK</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payment_status</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INT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Estado en el que se encuentra el pago</a:t>
                      </a: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r>
              <a:tr h="214875">
                <a:tc>
                  <a:txBody>
                    <a:bodyPr/>
                    <a:lstStyle/>
                    <a:p>
                      <a:pPr indent="0" lvl="0" marL="0" rtl="0" algn="ctr">
                        <a:spcBef>
                          <a:spcPts val="0"/>
                        </a:spcBef>
                        <a:spcAft>
                          <a:spcPts val="0"/>
                        </a:spcAft>
                        <a:buNone/>
                      </a:pPr>
                      <a:r>
                        <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order_date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DATETIME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Fecha en la que se realizó la compra</a:t>
                      </a: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r>
              <a:tr h="214875">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FK</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shipment_status</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INT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Estado en el que se encuentra el envío.</a:t>
                      </a:r>
                      <a:endParaRPr sz="800">
                        <a:solidFill>
                          <a:schemeClr val="lt2"/>
                        </a:solidFill>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Roboto"/>
                <a:ea typeface="Roboto"/>
                <a:cs typeface="Roboto"/>
                <a:sym typeface="Roboto"/>
              </a:rPr>
              <a:t>Tabla </a:t>
            </a:r>
            <a:r>
              <a:rPr b="1" lang="es">
                <a:solidFill>
                  <a:srgbClr val="A380D1"/>
                </a:solidFill>
                <a:latin typeface="Roboto"/>
                <a:ea typeface="Roboto"/>
                <a:cs typeface="Roboto"/>
                <a:sym typeface="Roboto"/>
              </a:rPr>
              <a:t>claim</a:t>
            </a:r>
            <a:r>
              <a:rPr lang="es">
                <a:latin typeface="Roboto"/>
                <a:ea typeface="Roboto"/>
                <a:cs typeface="Roboto"/>
                <a:sym typeface="Roboto"/>
              </a:rPr>
              <a:t>: detalle</a:t>
            </a:r>
            <a:endParaRPr>
              <a:latin typeface="Roboto"/>
              <a:ea typeface="Roboto"/>
              <a:cs typeface="Roboto"/>
              <a:sym typeface="Roboto"/>
            </a:endParaRPr>
          </a:p>
        </p:txBody>
      </p:sp>
      <p:graphicFrame>
        <p:nvGraphicFramePr>
          <p:cNvPr id="146" name="Google Shape;146;p27"/>
          <p:cNvGraphicFramePr/>
          <p:nvPr/>
        </p:nvGraphicFramePr>
        <p:xfrm>
          <a:off x="339175" y="1227800"/>
          <a:ext cx="3000000" cy="3000000"/>
        </p:xfrm>
        <a:graphic>
          <a:graphicData uri="http://schemas.openxmlformats.org/drawingml/2006/table">
            <a:tbl>
              <a:tblPr>
                <a:noFill/>
                <a:tableStyleId>{16CFFC5F-06AC-459A-9C6B-81D23119E550}</a:tableStyleId>
              </a:tblPr>
              <a:tblGrid>
                <a:gridCol w="874975"/>
                <a:gridCol w="1400975"/>
                <a:gridCol w="838975"/>
                <a:gridCol w="772825"/>
                <a:gridCol w="916150"/>
                <a:gridCol w="716625"/>
                <a:gridCol w="774675"/>
                <a:gridCol w="2170425"/>
              </a:tblGrid>
              <a:tr h="214875">
                <a:tc>
                  <a:txBody>
                    <a:bodyPr/>
                    <a:lstStyle/>
                    <a:p>
                      <a:pPr indent="0" lvl="0" marL="0" rtl="0" algn="l">
                        <a:spcBef>
                          <a:spcPts val="0"/>
                        </a:spcBef>
                        <a:spcAft>
                          <a:spcPts val="0"/>
                        </a:spcAft>
                        <a:buNone/>
                      </a:pPr>
                      <a:r>
                        <a:rPr b="1" lang="es" sz="1100">
                          <a:solidFill>
                            <a:schemeClr val="dk1"/>
                          </a:solidFill>
                          <a:latin typeface="Roboto"/>
                          <a:ea typeface="Roboto"/>
                          <a:cs typeface="Roboto"/>
                          <a:sym typeface="Roboto"/>
                        </a:rPr>
                        <a:t>Table</a:t>
                      </a:r>
                      <a:endParaRPr b="1" sz="1100">
                        <a:solidFill>
                          <a:schemeClr val="dk1"/>
                        </a:solidFill>
                        <a:latin typeface="Roboto"/>
                        <a:ea typeface="Roboto"/>
                        <a:cs typeface="Roboto"/>
                        <a:sym typeface="Roboto"/>
                      </a:endParaRPr>
                    </a:p>
                  </a:txBody>
                  <a:tcPr marT="91425" marB="91425" marR="91425" marL="91425" anchor="ctr">
                    <a:solidFill>
                      <a:srgbClr val="A380D1"/>
                    </a:solidFill>
                  </a:tcPr>
                </a:tc>
                <a:tc gridSpan="7">
                  <a:txBody>
                    <a:bodyPr/>
                    <a:lstStyle/>
                    <a:p>
                      <a:pPr indent="0" lvl="0" marL="0" rtl="0" algn="l">
                        <a:spcBef>
                          <a:spcPts val="0"/>
                        </a:spcBef>
                        <a:spcAft>
                          <a:spcPts val="0"/>
                        </a:spcAft>
                        <a:buNone/>
                      </a:pPr>
                      <a:r>
                        <a:rPr b="1" lang="es">
                          <a:solidFill>
                            <a:schemeClr val="dk1"/>
                          </a:solidFill>
                          <a:latin typeface="Roboto"/>
                          <a:ea typeface="Roboto"/>
                          <a:cs typeface="Roboto"/>
                          <a:sym typeface="Roboto"/>
                        </a:rPr>
                        <a:t>user</a:t>
                      </a:r>
                      <a:endParaRPr b="1">
                        <a:solidFill>
                          <a:schemeClr val="dk1"/>
                        </a:solidFill>
                        <a:latin typeface="Roboto"/>
                        <a:ea typeface="Roboto"/>
                        <a:cs typeface="Roboto"/>
                        <a:sym typeface="Roboto"/>
                      </a:endParaRPr>
                    </a:p>
                  </a:txBody>
                  <a:tcPr marT="91425" marB="91425" marR="91425" marL="91425" anchor="ctr">
                    <a:solidFill>
                      <a:srgbClr val="A380D1"/>
                    </a:solidFill>
                  </a:tcPr>
                </a:tc>
                <a:tc hMerge="1"/>
                <a:tc hMerge="1"/>
                <a:tc hMerge="1"/>
                <a:tc hMerge="1"/>
                <a:tc hMerge="1"/>
                <a:tc hMerge="1"/>
              </a:tr>
              <a:tr h="214875">
                <a:tc>
                  <a:txBody>
                    <a:bodyPr/>
                    <a:lstStyle/>
                    <a:p>
                      <a:pPr indent="0" lvl="0" marL="0" rtl="0" algn="l">
                        <a:spcBef>
                          <a:spcPts val="0"/>
                        </a:spcBef>
                        <a:spcAft>
                          <a:spcPts val="0"/>
                        </a:spcAft>
                        <a:buNone/>
                      </a:pPr>
                      <a:r>
                        <a:rPr lang="es" sz="1000">
                          <a:solidFill>
                            <a:schemeClr val="lt2"/>
                          </a:solidFill>
                          <a:latin typeface="Roboto"/>
                          <a:ea typeface="Roboto"/>
                          <a:cs typeface="Roboto"/>
                          <a:sym typeface="Roboto"/>
                        </a:rPr>
                        <a:t>Description</a:t>
                      </a:r>
                      <a:endParaRPr sz="1000">
                        <a:solidFill>
                          <a:schemeClr val="lt2"/>
                        </a:solidFill>
                        <a:latin typeface="Roboto"/>
                        <a:ea typeface="Roboto"/>
                        <a:cs typeface="Roboto"/>
                        <a:sym typeface="Roboto"/>
                      </a:endParaRPr>
                    </a:p>
                  </a:txBody>
                  <a:tcPr marT="91425" marB="91425" marR="91425" marL="91425" anchor="ctr"/>
                </a:tc>
                <a:tc gridSpan="7">
                  <a:txBody>
                    <a:bodyPr/>
                    <a:lstStyle/>
                    <a:p>
                      <a:pPr indent="0" lvl="0" marL="0" rtl="0" algn="l">
                        <a:lnSpc>
                          <a:spcPct val="115000"/>
                        </a:lnSpc>
                        <a:spcBef>
                          <a:spcPts val="0"/>
                        </a:spcBef>
                        <a:spcAft>
                          <a:spcPts val="1200"/>
                        </a:spcAft>
                        <a:buNone/>
                      </a:pPr>
                      <a:r>
                        <a:rPr lang="es" sz="1000">
                          <a:solidFill>
                            <a:schemeClr val="lt2"/>
                          </a:solidFill>
                          <a:latin typeface="Roboto"/>
                          <a:ea typeface="Roboto"/>
                          <a:cs typeface="Roboto"/>
                          <a:sym typeface="Roboto"/>
                        </a:rPr>
                        <a:t>Esta tabla contiene los</a:t>
                      </a:r>
                      <a:r>
                        <a:rPr b="1" lang="es" sz="1000">
                          <a:solidFill>
                            <a:schemeClr val="dk1"/>
                          </a:solidFill>
                          <a:latin typeface="Roboto"/>
                          <a:ea typeface="Roboto"/>
                          <a:cs typeface="Roboto"/>
                          <a:sym typeface="Roboto"/>
                        </a:rPr>
                        <a:t> reclamos</a:t>
                      </a:r>
                      <a:r>
                        <a:rPr lang="es" sz="1000">
                          <a:solidFill>
                            <a:schemeClr val="lt2"/>
                          </a:solidFill>
                          <a:latin typeface="Roboto"/>
                          <a:ea typeface="Roboto"/>
                          <a:cs typeface="Roboto"/>
                          <a:sym typeface="Roboto"/>
                        </a:rPr>
                        <a:t> iniciados por los usuarios con respecto a una orden de compra.</a:t>
                      </a:r>
                      <a:endParaRPr sz="100">
                        <a:latin typeface="Roboto"/>
                        <a:ea typeface="Roboto"/>
                        <a:cs typeface="Roboto"/>
                        <a:sym typeface="Roboto"/>
                      </a:endParaRPr>
                    </a:p>
                  </a:txBody>
                  <a:tcPr marT="91425" marB="91425" marR="91425" marL="91425" anchor="ctr"/>
                </a:tc>
                <a:tc hMerge="1"/>
                <a:tc hMerge="1"/>
                <a:tc hMerge="1"/>
                <a:tc hMerge="1"/>
                <a:tc hMerge="1"/>
                <a:tc hMerge="1"/>
              </a:tr>
              <a:tr h="432700">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KEY</a:t>
                      </a:r>
                      <a:endParaRPr b="1" sz="800">
                        <a:solidFill>
                          <a:schemeClr val="dk1"/>
                        </a:solidFill>
                        <a:latin typeface="Roboto"/>
                        <a:ea typeface="Roboto"/>
                        <a:cs typeface="Roboto"/>
                        <a:sym typeface="Roboto"/>
                      </a:endParaRPr>
                    </a:p>
                  </a:txBody>
                  <a:tcPr marT="91425" marB="91425" marR="91425" marL="91425" anchor="ct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COLUMN</a:t>
                      </a:r>
                      <a:endParaRPr b="1" sz="800">
                        <a:solidFill>
                          <a:schemeClr val="dk1"/>
                        </a:solidFill>
                        <a:latin typeface="Roboto"/>
                        <a:ea typeface="Roboto"/>
                        <a:cs typeface="Roboto"/>
                        <a:sym typeface="Roboto"/>
                      </a:endParaRPr>
                    </a:p>
                  </a:txBody>
                  <a:tcPr marT="91425" marB="91425" marR="91425" marL="91425" anchor="ct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TYPE</a:t>
                      </a:r>
                      <a:endParaRPr b="1" sz="800">
                        <a:solidFill>
                          <a:schemeClr val="dk1"/>
                        </a:solidFill>
                        <a:latin typeface="Roboto"/>
                        <a:ea typeface="Roboto"/>
                        <a:cs typeface="Roboto"/>
                        <a:sym typeface="Roboto"/>
                      </a:endParaRPr>
                    </a:p>
                  </a:txBody>
                  <a:tcPr marT="91425" marB="91425" marR="91425" marL="91425" anchor="ct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LENGTH</a:t>
                      </a:r>
                      <a:endParaRPr b="1" sz="800">
                        <a:solidFill>
                          <a:schemeClr val="dk1"/>
                        </a:solidFill>
                        <a:latin typeface="Roboto"/>
                        <a:ea typeface="Roboto"/>
                        <a:cs typeface="Roboto"/>
                        <a:sym typeface="Roboto"/>
                      </a:endParaRPr>
                    </a:p>
                  </a:txBody>
                  <a:tcPr marT="91425" marB="91425" marR="91425" marL="91425" anchor="ct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NOT NULL</a:t>
                      </a:r>
                      <a:endParaRPr b="1" sz="800">
                        <a:solidFill>
                          <a:schemeClr val="dk1"/>
                        </a:solidFill>
                        <a:latin typeface="Roboto"/>
                        <a:ea typeface="Roboto"/>
                        <a:cs typeface="Roboto"/>
                        <a:sym typeface="Roboto"/>
                      </a:endParaRPr>
                    </a:p>
                  </a:txBody>
                  <a:tcPr marT="91425" marB="91425" marR="91425" marL="91425" anchor="ctr">
                    <a:lnR cap="flat" cmpd="sng" w="9525">
                      <a:solidFill>
                        <a:srgbClr val="9E9E9E"/>
                      </a:solidFill>
                      <a:prstDash val="solid"/>
                      <a:round/>
                      <a:headEnd len="sm" w="sm" type="none"/>
                      <a:tailEnd len="sm" w="sm" type="none"/>
                    </a:ln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UNIQUE</a:t>
                      </a:r>
                      <a:endParaRPr b="1" sz="8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DEFAULT</a:t>
                      </a:r>
                      <a:endParaRPr b="1" sz="8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NOTES</a:t>
                      </a:r>
                      <a:endParaRPr b="1" sz="8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solidFill>
                      <a:schemeClr val="dk2"/>
                    </a:solidFill>
                  </a:tcPr>
                </a:tc>
              </a:tr>
              <a:tr h="214875">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PK</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id</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INT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ID del reclamo.</a:t>
                      </a:r>
                      <a:endParaRPr sz="800">
                        <a:solidFill>
                          <a:schemeClr val="lt2"/>
                        </a:solidFill>
                        <a:latin typeface="Roboto"/>
                        <a:ea typeface="Roboto"/>
                        <a:cs typeface="Roboto"/>
                        <a:sym typeface="Roboto"/>
                      </a:endParaRPr>
                    </a:p>
                  </a:txBody>
                  <a:tcPr marT="91425" marB="91425" marR="91425" marL="91425"/>
                </a:tc>
              </a:tr>
              <a:tr h="214875">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FK</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type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INT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Tipo de reclamo (ID)</a:t>
                      </a: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r>
              <a:tr h="214875">
                <a:tc>
                  <a:txBody>
                    <a:bodyPr/>
                    <a:lstStyle/>
                    <a:p>
                      <a:pPr indent="0" lvl="0" marL="0" rtl="0" algn="ctr">
                        <a:spcBef>
                          <a:spcPts val="0"/>
                        </a:spcBef>
                        <a:spcAft>
                          <a:spcPts val="0"/>
                        </a:spcAft>
                        <a:buNone/>
                      </a:pPr>
                      <a:r>
                        <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comment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TEXT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255</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Comentario del usuario sobre el reclamo..</a:t>
                      </a:r>
                      <a:endParaRPr sz="800">
                        <a:solidFill>
                          <a:schemeClr val="lt2"/>
                        </a:solidFill>
                        <a:latin typeface="Roboto"/>
                        <a:ea typeface="Roboto"/>
                        <a:cs typeface="Roboto"/>
                        <a:sym typeface="Roboto"/>
                      </a:endParaRPr>
                    </a:p>
                  </a:txBody>
                  <a:tcPr marT="91425" marB="91425" marR="91425" marL="91425"/>
                </a:tc>
              </a:tr>
              <a:tr h="236050">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FK</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claim_status</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INT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Estado del reclamo (ID)</a:t>
                      </a: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r>
              <a:tr h="214875">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FK</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order_id</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INT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Orden de compra que generó el reclamo.</a:t>
                      </a: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Roboto"/>
                <a:ea typeface="Roboto"/>
                <a:cs typeface="Roboto"/>
                <a:sym typeface="Roboto"/>
              </a:rPr>
              <a:t>Tabla </a:t>
            </a:r>
            <a:r>
              <a:rPr b="1" lang="es">
                <a:solidFill>
                  <a:srgbClr val="A380D1"/>
                </a:solidFill>
                <a:latin typeface="Roboto"/>
                <a:ea typeface="Roboto"/>
                <a:cs typeface="Roboto"/>
                <a:sym typeface="Roboto"/>
              </a:rPr>
              <a:t>product_category</a:t>
            </a:r>
            <a:r>
              <a:rPr lang="es">
                <a:latin typeface="Roboto"/>
                <a:ea typeface="Roboto"/>
                <a:cs typeface="Roboto"/>
                <a:sym typeface="Roboto"/>
              </a:rPr>
              <a:t>: detalle</a:t>
            </a:r>
            <a:endParaRPr>
              <a:latin typeface="Roboto"/>
              <a:ea typeface="Roboto"/>
              <a:cs typeface="Roboto"/>
              <a:sym typeface="Roboto"/>
            </a:endParaRPr>
          </a:p>
        </p:txBody>
      </p:sp>
      <p:graphicFrame>
        <p:nvGraphicFramePr>
          <p:cNvPr id="152" name="Google Shape;152;p28"/>
          <p:cNvGraphicFramePr/>
          <p:nvPr/>
        </p:nvGraphicFramePr>
        <p:xfrm>
          <a:off x="339188" y="1684925"/>
          <a:ext cx="3000000" cy="3000000"/>
        </p:xfrm>
        <a:graphic>
          <a:graphicData uri="http://schemas.openxmlformats.org/drawingml/2006/table">
            <a:tbl>
              <a:tblPr>
                <a:noFill/>
                <a:tableStyleId>{16CFFC5F-06AC-459A-9C6B-81D23119E550}</a:tableStyleId>
              </a:tblPr>
              <a:tblGrid>
                <a:gridCol w="874975"/>
                <a:gridCol w="1400975"/>
                <a:gridCol w="838975"/>
                <a:gridCol w="772825"/>
                <a:gridCol w="916150"/>
                <a:gridCol w="716625"/>
                <a:gridCol w="774675"/>
                <a:gridCol w="2170425"/>
              </a:tblGrid>
              <a:tr h="214875">
                <a:tc>
                  <a:txBody>
                    <a:bodyPr/>
                    <a:lstStyle/>
                    <a:p>
                      <a:pPr indent="0" lvl="0" marL="0" rtl="0" algn="l">
                        <a:spcBef>
                          <a:spcPts val="0"/>
                        </a:spcBef>
                        <a:spcAft>
                          <a:spcPts val="0"/>
                        </a:spcAft>
                        <a:buNone/>
                      </a:pPr>
                      <a:r>
                        <a:rPr b="1" lang="es" sz="1100">
                          <a:solidFill>
                            <a:schemeClr val="dk1"/>
                          </a:solidFill>
                          <a:latin typeface="Roboto"/>
                          <a:ea typeface="Roboto"/>
                          <a:cs typeface="Roboto"/>
                          <a:sym typeface="Roboto"/>
                        </a:rPr>
                        <a:t>Table</a:t>
                      </a:r>
                      <a:endParaRPr b="1" sz="1100">
                        <a:solidFill>
                          <a:schemeClr val="dk1"/>
                        </a:solidFill>
                        <a:latin typeface="Roboto"/>
                        <a:ea typeface="Roboto"/>
                        <a:cs typeface="Roboto"/>
                        <a:sym typeface="Roboto"/>
                      </a:endParaRPr>
                    </a:p>
                  </a:txBody>
                  <a:tcPr marT="91425" marB="91425" marR="91425" marL="91425" anchor="ctr">
                    <a:solidFill>
                      <a:srgbClr val="A380D1"/>
                    </a:solidFill>
                  </a:tcPr>
                </a:tc>
                <a:tc gridSpan="7">
                  <a:txBody>
                    <a:bodyPr/>
                    <a:lstStyle/>
                    <a:p>
                      <a:pPr indent="0" lvl="0" marL="0" rtl="0" algn="l">
                        <a:spcBef>
                          <a:spcPts val="0"/>
                        </a:spcBef>
                        <a:spcAft>
                          <a:spcPts val="0"/>
                        </a:spcAft>
                        <a:buNone/>
                      </a:pPr>
                      <a:r>
                        <a:rPr b="1" lang="es">
                          <a:solidFill>
                            <a:schemeClr val="dk1"/>
                          </a:solidFill>
                          <a:latin typeface="Roboto"/>
                          <a:ea typeface="Roboto"/>
                          <a:cs typeface="Roboto"/>
                          <a:sym typeface="Roboto"/>
                        </a:rPr>
                        <a:t>product_category</a:t>
                      </a:r>
                      <a:endParaRPr b="1">
                        <a:solidFill>
                          <a:schemeClr val="dk1"/>
                        </a:solidFill>
                        <a:latin typeface="Roboto"/>
                        <a:ea typeface="Roboto"/>
                        <a:cs typeface="Roboto"/>
                        <a:sym typeface="Roboto"/>
                      </a:endParaRPr>
                    </a:p>
                  </a:txBody>
                  <a:tcPr marT="91425" marB="91425" marR="91425" marL="91425" anchor="ctr">
                    <a:solidFill>
                      <a:srgbClr val="A380D1"/>
                    </a:solidFill>
                  </a:tcPr>
                </a:tc>
                <a:tc hMerge="1"/>
                <a:tc hMerge="1"/>
                <a:tc hMerge="1"/>
                <a:tc hMerge="1"/>
                <a:tc hMerge="1"/>
                <a:tc hMerge="1"/>
              </a:tr>
              <a:tr h="214875">
                <a:tc>
                  <a:txBody>
                    <a:bodyPr/>
                    <a:lstStyle/>
                    <a:p>
                      <a:pPr indent="0" lvl="0" marL="0" rtl="0" algn="l">
                        <a:spcBef>
                          <a:spcPts val="0"/>
                        </a:spcBef>
                        <a:spcAft>
                          <a:spcPts val="0"/>
                        </a:spcAft>
                        <a:buNone/>
                      </a:pPr>
                      <a:r>
                        <a:rPr lang="es" sz="1000">
                          <a:solidFill>
                            <a:schemeClr val="lt2"/>
                          </a:solidFill>
                          <a:latin typeface="Roboto"/>
                          <a:ea typeface="Roboto"/>
                          <a:cs typeface="Roboto"/>
                          <a:sym typeface="Roboto"/>
                        </a:rPr>
                        <a:t>Description</a:t>
                      </a:r>
                      <a:endParaRPr sz="1000">
                        <a:solidFill>
                          <a:schemeClr val="lt2"/>
                        </a:solidFill>
                        <a:latin typeface="Roboto"/>
                        <a:ea typeface="Roboto"/>
                        <a:cs typeface="Roboto"/>
                        <a:sym typeface="Roboto"/>
                      </a:endParaRPr>
                    </a:p>
                  </a:txBody>
                  <a:tcPr marT="91425" marB="91425" marR="91425" marL="91425" anchor="ctr"/>
                </a:tc>
                <a:tc gridSpan="7">
                  <a:txBody>
                    <a:bodyPr/>
                    <a:lstStyle/>
                    <a:p>
                      <a:pPr indent="0" lvl="0" marL="0" rtl="0" algn="l">
                        <a:lnSpc>
                          <a:spcPct val="115000"/>
                        </a:lnSpc>
                        <a:spcBef>
                          <a:spcPts val="0"/>
                        </a:spcBef>
                        <a:spcAft>
                          <a:spcPts val="1200"/>
                        </a:spcAft>
                        <a:buNone/>
                      </a:pPr>
                      <a:r>
                        <a:rPr lang="es" sz="1000">
                          <a:solidFill>
                            <a:schemeClr val="lt2"/>
                          </a:solidFill>
                          <a:latin typeface="Roboto"/>
                          <a:ea typeface="Roboto"/>
                          <a:cs typeface="Roboto"/>
                          <a:sym typeface="Roboto"/>
                        </a:rPr>
                        <a:t>Contiene </a:t>
                      </a:r>
                      <a:r>
                        <a:rPr lang="es" sz="1000">
                          <a:solidFill>
                            <a:schemeClr val="lt2"/>
                          </a:solidFill>
                          <a:latin typeface="Roboto"/>
                          <a:ea typeface="Roboto"/>
                          <a:cs typeface="Roboto"/>
                          <a:sym typeface="Roboto"/>
                        </a:rPr>
                        <a:t>las </a:t>
                      </a:r>
                      <a:r>
                        <a:rPr b="1" lang="es" sz="1000">
                          <a:solidFill>
                            <a:schemeClr val="dk1"/>
                          </a:solidFill>
                          <a:latin typeface="Roboto"/>
                          <a:ea typeface="Roboto"/>
                          <a:cs typeface="Roboto"/>
                          <a:sym typeface="Roboto"/>
                        </a:rPr>
                        <a:t>categorías </a:t>
                      </a:r>
                      <a:r>
                        <a:rPr lang="es" sz="1000">
                          <a:solidFill>
                            <a:schemeClr val="lt2"/>
                          </a:solidFill>
                          <a:latin typeface="Roboto"/>
                          <a:ea typeface="Roboto"/>
                          <a:cs typeface="Roboto"/>
                          <a:sym typeface="Roboto"/>
                        </a:rPr>
                        <a:t>de los productos.</a:t>
                      </a:r>
                      <a:endParaRPr sz="100">
                        <a:latin typeface="Roboto"/>
                        <a:ea typeface="Roboto"/>
                        <a:cs typeface="Roboto"/>
                        <a:sym typeface="Roboto"/>
                      </a:endParaRPr>
                    </a:p>
                  </a:txBody>
                  <a:tcPr marT="91425" marB="91425" marR="91425" marL="91425" anchor="ctr"/>
                </a:tc>
                <a:tc hMerge="1"/>
                <a:tc hMerge="1"/>
                <a:tc hMerge="1"/>
                <a:tc hMerge="1"/>
                <a:tc hMerge="1"/>
                <a:tc hMerge="1"/>
              </a:tr>
              <a:tr h="432700">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KEY</a:t>
                      </a:r>
                      <a:endParaRPr b="1" sz="800">
                        <a:solidFill>
                          <a:schemeClr val="dk1"/>
                        </a:solidFill>
                        <a:latin typeface="Roboto"/>
                        <a:ea typeface="Roboto"/>
                        <a:cs typeface="Roboto"/>
                        <a:sym typeface="Roboto"/>
                      </a:endParaRPr>
                    </a:p>
                  </a:txBody>
                  <a:tcPr marT="91425" marB="91425" marR="91425" marL="91425" anchor="ct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COLUMN</a:t>
                      </a:r>
                      <a:endParaRPr b="1" sz="800">
                        <a:solidFill>
                          <a:schemeClr val="dk1"/>
                        </a:solidFill>
                        <a:latin typeface="Roboto"/>
                        <a:ea typeface="Roboto"/>
                        <a:cs typeface="Roboto"/>
                        <a:sym typeface="Roboto"/>
                      </a:endParaRPr>
                    </a:p>
                  </a:txBody>
                  <a:tcPr marT="91425" marB="91425" marR="91425" marL="91425" anchor="ct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TYPE</a:t>
                      </a:r>
                      <a:endParaRPr b="1" sz="800">
                        <a:solidFill>
                          <a:schemeClr val="dk1"/>
                        </a:solidFill>
                        <a:latin typeface="Roboto"/>
                        <a:ea typeface="Roboto"/>
                        <a:cs typeface="Roboto"/>
                        <a:sym typeface="Roboto"/>
                      </a:endParaRPr>
                    </a:p>
                  </a:txBody>
                  <a:tcPr marT="91425" marB="91425" marR="91425" marL="91425" anchor="ct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LENGTH</a:t>
                      </a:r>
                      <a:endParaRPr b="1" sz="800">
                        <a:solidFill>
                          <a:schemeClr val="dk1"/>
                        </a:solidFill>
                        <a:latin typeface="Roboto"/>
                        <a:ea typeface="Roboto"/>
                        <a:cs typeface="Roboto"/>
                        <a:sym typeface="Roboto"/>
                      </a:endParaRPr>
                    </a:p>
                  </a:txBody>
                  <a:tcPr marT="91425" marB="91425" marR="91425" marL="91425" anchor="ct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NOT NULL</a:t>
                      </a:r>
                      <a:endParaRPr b="1" sz="800">
                        <a:solidFill>
                          <a:schemeClr val="dk1"/>
                        </a:solidFill>
                        <a:latin typeface="Roboto"/>
                        <a:ea typeface="Roboto"/>
                        <a:cs typeface="Roboto"/>
                        <a:sym typeface="Roboto"/>
                      </a:endParaRPr>
                    </a:p>
                  </a:txBody>
                  <a:tcPr marT="91425" marB="91425" marR="91425" marL="91425" anchor="ctr">
                    <a:lnR cap="flat" cmpd="sng" w="9525">
                      <a:solidFill>
                        <a:srgbClr val="9E9E9E"/>
                      </a:solidFill>
                      <a:prstDash val="solid"/>
                      <a:round/>
                      <a:headEnd len="sm" w="sm" type="none"/>
                      <a:tailEnd len="sm" w="sm" type="none"/>
                    </a:ln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UNIQUE</a:t>
                      </a:r>
                      <a:endParaRPr b="1" sz="8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DEFAULT</a:t>
                      </a:r>
                      <a:endParaRPr b="1" sz="8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NOTES</a:t>
                      </a:r>
                      <a:endParaRPr b="1" sz="8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solidFill>
                      <a:schemeClr val="dk2"/>
                    </a:solidFill>
                  </a:tcPr>
                </a:tc>
              </a:tr>
              <a:tr h="214875">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PK</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id</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INT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ID de la categoría.</a:t>
                      </a:r>
                      <a:endParaRPr sz="800">
                        <a:solidFill>
                          <a:schemeClr val="lt2"/>
                        </a:solidFill>
                        <a:latin typeface="Roboto"/>
                        <a:ea typeface="Roboto"/>
                        <a:cs typeface="Roboto"/>
                        <a:sym typeface="Roboto"/>
                      </a:endParaRPr>
                    </a:p>
                  </a:txBody>
                  <a:tcPr marT="91425" marB="91425" marR="91425" marL="91425"/>
                </a:tc>
              </a:tr>
              <a:tr h="214875">
                <a:tc>
                  <a:txBody>
                    <a:bodyPr/>
                    <a:lstStyle/>
                    <a:p>
                      <a:pPr indent="0" lvl="0" marL="0" rtl="0" algn="ctr">
                        <a:spcBef>
                          <a:spcPts val="0"/>
                        </a:spcBef>
                        <a:spcAft>
                          <a:spcPts val="0"/>
                        </a:spcAft>
                        <a:buNone/>
                      </a:pPr>
                      <a:r>
                        <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category</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VARCHAR</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55</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Categoría de un producto</a:t>
                      </a: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Roboto"/>
                <a:ea typeface="Roboto"/>
                <a:cs typeface="Roboto"/>
                <a:sym typeface="Roboto"/>
              </a:rPr>
              <a:t>Tabla </a:t>
            </a:r>
            <a:r>
              <a:rPr b="1" lang="es">
                <a:solidFill>
                  <a:srgbClr val="A380D1"/>
                </a:solidFill>
                <a:latin typeface="Roboto"/>
                <a:ea typeface="Roboto"/>
                <a:cs typeface="Roboto"/>
                <a:sym typeface="Roboto"/>
              </a:rPr>
              <a:t>product_variety</a:t>
            </a:r>
            <a:r>
              <a:rPr lang="es">
                <a:latin typeface="Roboto"/>
                <a:ea typeface="Roboto"/>
                <a:cs typeface="Roboto"/>
                <a:sym typeface="Roboto"/>
              </a:rPr>
              <a:t>: detalle</a:t>
            </a:r>
            <a:endParaRPr>
              <a:latin typeface="Roboto"/>
              <a:ea typeface="Roboto"/>
              <a:cs typeface="Roboto"/>
              <a:sym typeface="Roboto"/>
            </a:endParaRPr>
          </a:p>
        </p:txBody>
      </p:sp>
      <p:graphicFrame>
        <p:nvGraphicFramePr>
          <p:cNvPr id="158" name="Google Shape;158;p29"/>
          <p:cNvGraphicFramePr/>
          <p:nvPr/>
        </p:nvGraphicFramePr>
        <p:xfrm>
          <a:off x="339175" y="1684925"/>
          <a:ext cx="3000000" cy="3000000"/>
        </p:xfrm>
        <a:graphic>
          <a:graphicData uri="http://schemas.openxmlformats.org/drawingml/2006/table">
            <a:tbl>
              <a:tblPr>
                <a:noFill/>
                <a:tableStyleId>{16CFFC5F-06AC-459A-9C6B-81D23119E550}</a:tableStyleId>
              </a:tblPr>
              <a:tblGrid>
                <a:gridCol w="874975"/>
                <a:gridCol w="1400975"/>
                <a:gridCol w="838975"/>
                <a:gridCol w="772825"/>
                <a:gridCol w="916150"/>
                <a:gridCol w="716625"/>
                <a:gridCol w="774675"/>
                <a:gridCol w="2170425"/>
              </a:tblGrid>
              <a:tr h="214875">
                <a:tc>
                  <a:txBody>
                    <a:bodyPr/>
                    <a:lstStyle/>
                    <a:p>
                      <a:pPr indent="0" lvl="0" marL="0" rtl="0" algn="l">
                        <a:spcBef>
                          <a:spcPts val="0"/>
                        </a:spcBef>
                        <a:spcAft>
                          <a:spcPts val="0"/>
                        </a:spcAft>
                        <a:buNone/>
                      </a:pPr>
                      <a:r>
                        <a:rPr b="1" lang="es" sz="1100">
                          <a:solidFill>
                            <a:schemeClr val="dk1"/>
                          </a:solidFill>
                          <a:latin typeface="Roboto"/>
                          <a:ea typeface="Roboto"/>
                          <a:cs typeface="Roboto"/>
                          <a:sym typeface="Roboto"/>
                        </a:rPr>
                        <a:t>Table</a:t>
                      </a:r>
                      <a:endParaRPr b="1" sz="1100">
                        <a:solidFill>
                          <a:schemeClr val="dk1"/>
                        </a:solidFill>
                        <a:latin typeface="Roboto"/>
                        <a:ea typeface="Roboto"/>
                        <a:cs typeface="Roboto"/>
                        <a:sym typeface="Roboto"/>
                      </a:endParaRPr>
                    </a:p>
                  </a:txBody>
                  <a:tcPr marT="91425" marB="91425" marR="91425" marL="91425" anchor="ctr">
                    <a:solidFill>
                      <a:srgbClr val="A380D1"/>
                    </a:solidFill>
                  </a:tcPr>
                </a:tc>
                <a:tc gridSpan="7">
                  <a:txBody>
                    <a:bodyPr/>
                    <a:lstStyle/>
                    <a:p>
                      <a:pPr indent="0" lvl="0" marL="0" rtl="0" algn="l">
                        <a:spcBef>
                          <a:spcPts val="0"/>
                        </a:spcBef>
                        <a:spcAft>
                          <a:spcPts val="0"/>
                        </a:spcAft>
                        <a:buNone/>
                      </a:pPr>
                      <a:r>
                        <a:rPr b="1" lang="es">
                          <a:solidFill>
                            <a:schemeClr val="dk1"/>
                          </a:solidFill>
                          <a:latin typeface="Roboto"/>
                          <a:ea typeface="Roboto"/>
                          <a:cs typeface="Roboto"/>
                          <a:sym typeface="Roboto"/>
                        </a:rPr>
                        <a:t>product_category</a:t>
                      </a:r>
                      <a:endParaRPr b="1">
                        <a:solidFill>
                          <a:schemeClr val="dk1"/>
                        </a:solidFill>
                        <a:latin typeface="Roboto"/>
                        <a:ea typeface="Roboto"/>
                        <a:cs typeface="Roboto"/>
                        <a:sym typeface="Roboto"/>
                      </a:endParaRPr>
                    </a:p>
                  </a:txBody>
                  <a:tcPr marT="91425" marB="91425" marR="91425" marL="91425" anchor="ctr">
                    <a:solidFill>
                      <a:srgbClr val="A380D1"/>
                    </a:solidFill>
                  </a:tcPr>
                </a:tc>
                <a:tc hMerge="1"/>
                <a:tc hMerge="1"/>
                <a:tc hMerge="1"/>
                <a:tc hMerge="1"/>
                <a:tc hMerge="1"/>
                <a:tc hMerge="1"/>
              </a:tr>
              <a:tr h="214875">
                <a:tc>
                  <a:txBody>
                    <a:bodyPr/>
                    <a:lstStyle/>
                    <a:p>
                      <a:pPr indent="0" lvl="0" marL="0" rtl="0" algn="l">
                        <a:spcBef>
                          <a:spcPts val="0"/>
                        </a:spcBef>
                        <a:spcAft>
                          <a:spcPts val="0"/>
                        </a:spcAft>
                        <a:buNone/>
                      </a:pPr>
                      <a:r>
                        <a:rPr lang="es" sz="1000">
                          <a:solidFill>
                            <a:schemeClr val="lt2"/>
                          </a:solidFill>
                          <a:latin typeface="Roboto"/>
                          <a:ea typeface="Roboto"/>
                          <a:cs typeface="Roboto"/>
                          <a:sym typeface="Roboto"/>
                        </a:rPr>
                        <a:t>Description</a:t>
                      </a:r>
                      <a:endParaRPr sz="1000">
                        <a:solidFill>
                          <a:schemeClr val="lt2"/>
                        </a:solidFill>
                        <a:latin typeface="Roboto"/>
                        <a:ea typeface="Roboto"/>
                        <a:cs typeface="Roboto"/>
                        <a:sym typeface="Roboto"/>
                      </a:endParaRPr>
                    </a:p>
                  </a:txBody>
                  <a:tcPr marT="91425" marB="91425" marR="91425" marL="91425" anchor="ctr"/>
                </a:tc>
                <a:tc gridSpan="7">
                  <a:txBody>
                    <a:bodyPr/>
                    <a:lstStyle/>
                    <a:p>
                      <a:pPr indent="0" lvl="0" marL="0" rtl="0" algn="l">
                        <a:lnSpc>
                          <a:spcPct val="115000"/>
                        </a:lnSpc>
                        <a:spcBef>
                          <a:spcPts val="0"/>
                        </a:spcBef>
                        <a:spcAft>
                          <a:spcPts val="1200"/>
                        </a:spcAft>
                        <a:buNone/>
                      </a:pPr>
                      <a:r>
                        <a:rPr lang="es" sz="1000">
                          <a:solidFill>
                            <a:schemeClr val="lt2"/>
                          </a:solidFill>
                          <a:latin typeface="Roboto"/>
                          <a:ea typeface="Roboto"/>
                          <a:cs typeface="Roboto"/>
                          <a:sym typeface="Roboto"/>
                        </a:rPr>
                        <a:t>Contiene las </a:t>
                      </a:r>
                      <a:r>
                        <a:rPr b="1" lang="es" sz="1000">
                          <a:solidFill>
                            <a:schemeClr val="dk1"/>
                          </a:solidFill>
                          <a:latin typeface="Roboto"/>
                          <a:ea typeface="Roboto"/>
                          <a:cs typeface="Roboto"/>
                          <a:sym typeface="Roboto"/>
                        </a:rPr>
                        <a:t>variedades</a:t>
                      </a:r>
                      <a:r>
                        <a:rPr b="1" lang="es" sz="1000">
                          <a:solidFill>
                            <a:schemeClr val="dk1"/>
                          </a:solidFill>
                          <a:latin typeface="Roboto"/>
                          <a:ea typeface="Roboto"/>
                          <a:cs typeface="Roboto"/>
                          <a:sym typeface="Roboto"/>
                        </a:rPr>
                        <a:t> </a:t>
                      </a:r>
                      <a:r>
                        <a:rPr lang="es" sz="1000">
                          <a:solidFill>
                            <a:schemeClr val="lt2"/>
                          </a:solidFill>
                          <a:latin typeface="Roboto"/>
                          <a:ea typeface="Roboto"/>
                          <a:cs typeface="Roboto"/>
                          <a:sym typeface="Roboto"/>
                        </a:rPr>
                        <a:t>de los productos.</a:t>
                      </a:r>
                      <a:endParaRPr sz="100">
                        <a:latin typeface="Roboto"/>
                        <a:ea typeface="Roboto"/>
                        <a:cs typeface="Roboto"/>
                        <a:sym typeface="Roboto"/>
                      </a:endParaRPr>
                    </a:p>
                  </a:txBody>
                  <a:tcPr marT="91425" marB="91425" marR="91425" marL="91425" anchor="ctr"/>
                </a:tc>
                <a:tc hMerge="1"/>
                <a:tc hMerge="1"/>
                <a:tc hMerge="1"/>
                <a:tc hMerge="1"/>
                <a:tc hMerge="1"/>
                <a:tc hMerge="1"/>
              </a:tr>
              <a:tr h="432700">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KEY</a:t>
                      </a:r>
                      <a:endParaRPr b="1" sz="800">
                        <a:solidFill>
                          <a:schemeClr val="dk1"/>
                        </a:solidFill>
                        <a:latin typeface="Roboto"/>
                        <a:ea typeface="Roboto"/>
                        <a:cs typeface="Roboto"/>
                        <a:sym typeface="Roboto"/>
                      </a:endParaRPr>
                    </a:p>
                  </a:txBody>
                  <a:tcPr marT="91425" marB="91425" marR="91425" marL="91425" anchor="ct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COLUMN</a:t>
                      </a:r>
                      <a:endParaRPr b="1" sz="800">
                        <a:solidFill>
                          <a:schemeClr val="dk1"/>
                        </a:solidFill>
                        <a:latin typeface="Roboto"/>
                        <a:ea typeface="Roboto"/>
                        <a:cs typeface="Roboto"/>
                        <a:sym typeface="Roboto"/>
                      </a:endParaRPr>
                    </a:p>
                  </a:txBody>
                  <a:tcPr marT="91425" marB="91425" marR="91425" marL="91425" anchor="ct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TYPE</a:t>
                      </a:r>
                      <a:endParaRPr b="1" sz="800">
                        <a:solidFill>
                          <a:schemeClr val="dk1"/>
                        </a:solidFill>
                        <a:latin typeface="Roboto"/>
                        <a:ea typeface="Roboto"/>
                        <a:cs typeface="Roboto"/>
                        <a:sym typeface="Roboto"/>
                      </a:endParaRPr>
                    </a:p>
                  </a:txBody>
                  <a:tcPr marT="91425" marB="91425" marR="91425" marL="91425" anchor="ct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LENGTH</a:t>
                      </a:r>
                      <a:endParaRPr b="1" sz="800">
                        <a:solidFill>
                          <a:schemeClr val="dk1"/>
                        </a:solidFill>
                        <a:latin typeface="Roboto"/>
                        <a:ea typeface="Roboto"/>
                        <a:cs typeface="Roboto"/>
                        <a:sym typeface="Roboto"/>
                      </a:endParaRPr>
                    </a:p>
                  </a:txBody>
                  <a:tcPr marT="91425" marB="91425" marR="91425" marL="91425" anchor="ct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NOT NULL</a:t>
                      </a:r>
                      <a:endParaRPr b="1" sz="800">
                        <a:solidFill>
                          <a:schemeClr val="dk1"/>
                        </a:solidFill>
                        <a:latin typeface="Roboto"/>
                        <a:ea typeface="Roboto"/>
                        <a:cs typeface="Roboto"/>
                        <a:sym typeface="Roboto"/>
                      </a:endParaRPr>
                    </a:p>
                  </a:txBody>
                  <a:tcPr marT="91425" marB="91425" marR="91425" marL="91425" anchor="ctr">
                    <a:lnR cap="flat" cmpd="sng" w="9525">
                      <a:solidFill>
                        <a:srgbClr val="9E9E9E"/>
                      </a:solidFill>
                      <a:prstDash val="solid"/>
                      <a:round/>
                      <a:headEnd len="sm" w="sm" type="none"/>
                      <a:tailEnd len="sm" w="sm" type="none"/>
                    </a:ln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UNIQUE</a:t>
                      </a:r>
                      <a:endParaRPr b="1" sz="8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DEFAULT</a:t>
                      </a:r>
                      <a:endParaRPr b="1" sz="8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NOTES</a:t>
                      </a:r>
                      <a:endParaRPr b="1" sz="8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solidFill>
                      <a:schemeClr val="dk2"/>
                    </a:solidFill>
                  </a:tcPr>
                </a:tc>
              </a:tr>
              <a:tr h="214875">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PK</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id</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INT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ID de la variedad.</a:t>
                      </a:r>
                      <a:endParaRPr sz="800">
                        <a:solidFill>
                          <a:schemeClr val="lt2"/>
                        </a:solidFill>
                        <a:latin typeface="Roboto"/>
                        <a:ea typeface="Roboto"/>
                        <a:cs typeface="Roboto"/>
                        <a:sym typeface="Roboto"/>
                      </a:endParaRPr>
                    </a:p>
                  </a:txBody>
                  <a:tcPr marT="91425" marB="91425" marR="91425" marL="91425"/>
                </a:tc>
              </a:tr>
              <a:tr h="214875">
                <a:tc>
                  <a:txBody>
                    <a:bodyPr/>
                    <a:lstStyle/>
                    <a:p>
                      <a:pPr indent="0" lvl="0" marL="0" rtl="0" algn="ctr">
                        <a:spcBef>
                          <a:spcPts val="0"/>
                        </a:spcBef>
                        <a:spcAft>
                          <a:spcPts val="0"/>
                        </a:spcAft>
                        <a:buNone/>
                      </a:pPr>
                      <a:r>
                        <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variety</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VARCHAR</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55</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Variedad</a:t>
                      </a:r>
                      <a:r>
                        <a:rPr lang="es" sz="800">
                          <a:solidFill>
                            <a:schemeClr val="lt2"/>
                          </a:solidFill>
                          <a:latin typeface="Roboto"/>
                          <a:ea typeface="Roboto"/>
                          <a:cs typeface="Roboto"/>
                          <a:sym typeface="Roboto"/>
                        </a:rPr>
                        <a:t> de un producto.</a:t>
                      </a:r>
                      <a:endParaRPr sz="800">
                        <a:solidFill>
                          <a:schemeClr val="lt2"/>
                        </a:solidFill>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Roboto"/>
                <a:ea typeface="Roboto"/>
                <a:cs typeface="Roboto"/>
                <a:sym typeface="Roboto"/>
              </a:rPr>
              <a:t>Tabla </a:t>
            </a:r>
            <a:r>
              <a:rPr b="1" lang="es">
                <a:solidFill>
                  <a:srgbClr val="A380D1"/>
                </a:solidFill>
                <a:latin typeface="Roboto"/>
                <a:ea typeface="Roboto"/>
                <a:cs typeface="Roboto"/>
                <a:sym typeface="Roboto"/>
              </a:rPr>
              <a:t>discount</a:t>
            </a:r>
            <a:r>
              <a:rPr lang="es">
                <a:latin typeface="Roboto"/>
                <a:ea typeface="Roboto"/>
                <a:cs typeface="Roboto"/>
                <a:sym typeface="Roboto"/>
              </a:rPr>
              <a:t>: detalle</a:t>
            </a:r>
            <a:endParaRPr>
              <a:latin typeface="Roboto"/>
              <a:ea typeface="Roboto"/>
              <a:cs typeface="Roboto"/>
              <a:sym typeface="Roboto"/>
            </a:endParaRPr>
          </a:p>
        </p:txBody>
      </p:sp>
      <p:graphicFrame>
        <p:nvGraphicFramePr>
          <p:cNvPr id="164" name="Google Shape;164;p30"/>
          <p:cNvGraphicFramePr/>
          <p:nvPr/>
        </p:nvGraphicFramePr>
        <p:xfrm>
          <a:off x="339175" y="1684925"/>
          <a:ext cx="3000000" cy="3000000"/>
        </p:xfrm>
        <a:graphic>
          <a:graphicData uri="http://schemas.openxmlformats.org/drawingml/2006/table">
            <a:tbl>
              <a:tblPr>
                <a:noFill/>
                <a:tableStyleId>{16CFFC5F-06AC-459A-9C6B-81D23119E550}</a:tableStyleId>
              </a:tblPr>
              <a:tblGrid>
                <a:gridCol w="874975"/>
                <a:gridCol w="1400975"/>
                <a:gridCol w="838975"/>
                <a:gridCol w="772825"/>
                <a:gridCol w="916150"/>
                <a:gridCol w="716625"/>
                <a:gridCol w="774675"/>
                <a:gridCol w="2170425"/>
              </a:tblGrid>
              <a:tr h="214875">
                <a:tc>
                  <a:txBody>
                    <a:bodyPr/>
                    <a:lstStyle/>
                    <a:p>
                      <a:pPr indent="0" lvl="0" marL="0" rtl="0" algn="l">
                        <a:spcBef>
                          <a:spcPts val="0"/>
                        </a:spcBef>
                        <a:spcAft>
                          <a:spcPts val="0"/>
                        </a:spcAft>
                        <a:buNone/>
                      </a:pPr>
                      <a:r>
                        <a:rPr b="1" lang="es" sz="1100">
                          <a:solidFill>
                            <a:schemeClr val="dk1"/>
                          </a:solidFill>
                          <a:latin typeface="Roboto"/>
                          <a:ea typeface="Roboto"/>
                          <a:cs typeface="Roboto"/>
                          <a:sym typeface="Roboto"/>
                        </a:rPr>
                        <a:t>Table</a:t>
                      </a:r>
                      <a:endParaRPr b="1" sz="1100">
                        <a:solidFill>
                          <a:schemeClr val="dk1"/>
                        </a:solidFill>
                        <a:latin typeface="Roboto"/>
                        <a:ea typeface="Roboto"/>
                        <a:cs typeface="Roboto"/>
                        <a:sym typeface="Roboto"/>
                      </a:endParaRPr>
                    </a:p>
                  </a:txBody>
                  <a:tcPr marT="91425" marB="91425" marR="91425" marL="91425" anchor="ctr">
                    <a:solidFill>
                      <a:srgbClr val="A380D1"/>
                    </a:solidFill>
                  </a:tcPr>
                </a:tc>
                <a:tc gridSpan="7">
                  <a:txBody>
                    <a:bodyPr/>
                    <a:lstStyle/>
                    <a:p>
                      <a:pPr indent="0" lvl="0" marL="0" rtl="0" algn="l">
                        <a:spcBef>
                          <a:spcPts val="0"/>
                        </a:spcBef>
                        <a:spcAft>
                          <a:spcPts val="0"/>
                        </a:spcAft>
                        <a:buNone/>
                      </a:pPr>
                      <a:r>
                        <a:rPr b="1" lang="es">
                          <a:solidFill>
                            <a:schemeClr val="dk1"/>
                          </a:solidFill>
                          <a:latin typeface="Roboto"/>
                          <a:ea typeface="Roboto"/>
                          <a:cs typeface="Roboto"/>
                          <a:sym typeface="Roboto"/>
                        </a:rPr>
                        <a:t>discount</a:t>
                      </a:r>
                      <a:endParaRPr b="1">
                        <a:solidFill>
                          <a:schemeClr val="dk1"/>
                        </a:solidFill>
                        <a:latin typeface="Roboto"/>
                        <a:ea typeface="Roboto"/>
                        <a:cs typeface="Roboto"/>
                        <a:sym typeface="Roboto"/>
                      </a:endParaRPr>
                    </a:p>
                  </a:txBody>
                  <a:tcPr marT="91425" marB="91425" marR="91425" marL="91425" anchor="ctr">
                    <a:solidFill>
                      <a:srgbClr val="A380D1"/>
                    </a:solidFill>
                  </a:tcPr>
                </a:tc>
                <a:tc hMerge="1"/>
                <a:tc hMerge="1"/>
                <a:tc hMerge="1"/>
                <a:tc hMerge="1"/>
                <a:tc hMerge="1"/>
                <a:tc hMerge="1"/>
              </a:tr>
              <a:tr h="214875">
                <a:tc>
                  <a:txBody>
                    <a:bodyPr/>
                    <a:lstStyle/>
                    <a:p>
                      <a:pPr indent="0" lvl="0" marL="0" rtl="0" algn="l">
                        <a:spcBef>
                          <a:spcPts val="0"/>
                        </a:spcBef>
                        <a:spcAft>
                          <a:spcPts val="0"/>
                        </a:spcAft>
                        <a:buNone/>
                      </a:pPr>
                      <a:r>
                        <a:rPr lang="es" sz="1000">
                          <a:solidFill>
                            <a:schemeClr val="lt2"/>
                          </a:solidFill>
                          <a:latin typeface="Roboto"/>
                          <a:ea typeface="Roboto"/>
                          <a:cs typeface="Roboto"/>
                          <a:sym typeface="Roboto"/>
                        </a:rPr>
                        <a:t>Description</a:t>
                      </a:r>
                      <a:endParaRPr sz="1000">
                        <a:solidFill>
                          <a:schemeClr val="lt2"/>
                        </a:solidFill>
                        <a:latin typeface="Roboto"/>
                        <a:ea typeface="Roboto"/>
                        <a:cs typeface="Roboto"/>
                        <a:sym typeface="Roboto"/>
                      </a:endParaRPr>
                    </a:p>
                  </a:txBody>
                  <a:tcPr marT="91425" marB="91425" marR="91425" marL="91425" anchor="ctr"/>
                </a:tc>
                <a:tc gridSpan="7">
                  <a:txBody>
                    <a:bodyPr/>
                    <a:lstStyle/>
                    <a:p>
                      <a:pPr indent="0" lvl="0" marL="0" rtl="0" algn="l">
                        <a:lnSpc>
                          <a:spcPct val="115000"/>
                        </a:lnSpc>
                        <a:spcBef>
                          <a:spcPts val="0"/>
                        </a:spcBef>
                        <a:spcAft>
                          <a:spcPts val="1200"/>
                        </a:spcAft>
                        <a:buNone/>
                      </a:pPr>
                      <a:r>
                        <a:rPr lang="es" sz="1000">
                          <a:solidFill>
                            <a:schemeClr val="lt2"/>
                          </a:solidFill>
                          <a:latin typeface="Roboto"/>
                          <a:ea typeface="Roboto"/>
                          <a:cs typeface="Roboto"/>
                          <a:sym typeface="Roboto"/>
                        </a:rPr>
                        <a:t>Contiene</a:t>
                      </a:r>
                      <a:r>
                        <a:rPr lang="es" sz="1000">
                          <a:solidFill>
                            <a:schemeClr val="lt2"/>
                          </a:solidFill>
                          <a:latin typeface="Roboto"/>
                          <a:ea typeface="Roboto"/>
                          <a:cs typeface="Roboto"/>
                          <a:sym typeface="Roboto"/>
                        </a:rPr>
                        <a:t> los distintos descuentos y promociones.</a:t>
                      </a:r>
                      <a:endParaRPr sz="100">
                        <a:latin typeface="Roboto"/>
                        <a:ea typeface="Roboto"/>
                        <a:cs typeface="Roboto"/>
                        <a:sym typeface="Roboto"/>
                      </a:endParaRPr>
                    </a:p>
                  </a:txBody>
                  <a:tcPr marT="91425" marB="91425" marR="91425" marL="91425" anchor="ctr"/>
                </a:tc>
                <a:tc hMerge="1"/>
                <a:tc hMerge="1"/>
                <a:tc hMerge="1"/>
                <a:tc hMerge="1"/>
                <a:tc hMerge="1"/>
                <a:tc hMerge="1"/>
              </a:tr>
              <a:tr h="432700">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KEY</a:t>
                      </a:r>
                      <a:endParaRPr b="1" sz="800">
                        <a:solidFill>
                          <a:schemeClr val="dk1"/>
                        </a:solidFill>
                        <a:latin typeface="Roboto"/>
                        <a:ea typeface="Roboto"/>
                        <a:cs typeface="Roboto"/>
                        <a:sym typeface="Roboto"/>
                      </a:endParaRPr>
                    </a:p>
                  </a:txBody>
                  <a:tcPr marT="91425" marB="91425" marR="91425" marL="91425" anchor="ct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COLUMN</a:t>
                      </a:r>
                      <a:endParaRPr b="1" sz="800">
                        <a:solidFill>
                          <a:schemeClr val="dk1"/>
                        </a:solidFill>
                        <a:latin typeface="Roboto"/>
                        <a:ea typeface="Roboto"/>
                        <a:cs typeface="Roboto"/>
                        <a:sym typeface="Roboto"/>
                      </a:endParaRPr>
                    </a:p>
                  </a:txBody>
                  <a:tcPr marT="91425" marB="91425" marR="91425" marL="91425" anchor="ct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TYPE</a:t>
                      </a:r>
                      <a:endParaRPr b="1" sz="800">
                        <a:solidFill>
                          <a:schemeClr val="dk1"/>
                        </a:solidFill>
                        <a:latin typeface="Roboto"/>
                        <a:ea typeface="Roboto"/>
                        <a:cs typeface="Roboto"/>
                        <a:sym typeface="Roboto"/>
                      </a:endParaRPr>
                    </a:p>
                  </a:txBody>
                  <a:tcPr marT="91425" marB="91425" marR="91425" marL="91425" anchor="ct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LENGTH</a:t>
                      </a:r>
                      <a:endParaRPr b="1" sz="800">
                        <a:solidFill>
                          <a:schemeClr val="dk1"/>
                        </a:solidFill>
                        <a:latin typeface="Roboto"/>
                        <a:ea typeface="Roboto"/>
                        <a:cs typeface="Roboto"/>
                        <a:sym typeface="Roboto"/>
                      </a:endParaRPr>
                    </a:p>
                  </a:txBody>
                  <a:tcPr marT="91425" marB="91425" marR="91425" marL="91425" anchor="ct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NOT NULL</a:t>
                      </a:r>
                      <a:endParaRPr b="1" sz="800">
                        <a:solidFill>
                          <a:schemeClr val="dk1"/>
                        </a:solidFill>
                        <a:latin typeface="Roboto"/>
                        <a:ea typeface="Roboto"/>
                        <a:cs typeface="Roboto"/>
                        <a:sym typeface="Roboto"/>
                      </a:endParaRPr>
                    </a:p>
                  </a:txBody>
                  <a:tcPr marT="91425" marB="91425" marR="91425" marL="91425" anchor="ctr">
                    <a:lnR cap="flat" cmpd="sng" w="9525">
                      <a:solidFill>
                        <a:srgbClr val="9E9E9E"/>
                      </a:solidFill>
                      <a:prstDash val="solid"/>
                      <a:round/>
                      <a:headEnd len="sm" w="sm" type="none"/>
                      <a:tailEnd len="sm" w="sm" type="none"/>
                    </a:ln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UNIQUE</a:t>
                      </a:r>
                      <a:endParaRPr b="1" sz="8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DEFAULT</a:t>
                      </a:r>
                      <a:endParaRPr b="1" sz="8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NOTES</a:t>
                      </a:r>
                      <a:endParaRPr b="1" sz="8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solidFill>
                      <a:schemeClr val="dk2"/>
                    </a:solidFill>
                  </a:tcPr>
                </a:tc>
              </a:tr>
              <a:tr h="214875">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PK</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id</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INT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ID del descuento.</a:t>
                      </a:r>
                      <a:endParaRPr sz="800">
                        <a:solidFill>
                          <a:schemeClr val="lt2"/>
                        </a:solidFill>
                        <a:latin typeface="Roboto"/>
                        <a:ea typeface="Roboto"/>
                        <a:cs typeface="Roboto"/>
                        <a:sym typeface="Roboto"/>
                      </a:endParaRPr>
                    </a:p>
                  </a:txBody>
                  <a:tcPr marT="91425" marB="91425" marR="91425" marL="91425"/>
                </a:tc>
              </a:tr>
              <a:tr h="214875">
                <a:tc>
                  <a:txBody>
                    <a:bodyPr/>
                    <a:lstStyle/>
                    <a:p>
                      <a:pPr indent="0" lvl="0" marL="0" rtl="0" algn="ctr">
                        <a:spcBef>
                          <a:spcPts val="0"/>
                        </a:spcBef>
                        <a:spcAft>
                          <a:spcPts val="0"/>
                        </a:spcAft>
                        <a:buNone/>
                      </a:pPr>
                      <a:r>
                        <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type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VARCHAR</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55</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Nombre del descuento</a:t>
                      </a: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r>
              <a:tr h="214875">
                <a:tc>
                  <a:txBody>
                    <a:bodyPr/>
                    <a:lstStyle/>
                    <a:p>
                      <a:pPr indent="0" lvl="0" marL="0" rtl="0" algn="ctr">
                        <a:spcBef>
                          <a:spcPts val="0"/>
                        </a:spcBef>
                        <a:spcAft>
                          <a:spcPts val="0"/>
                        </a:spcAft>
                        <a:buNone/>
                      </a:pPr>
                      <a:r>
                        <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value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INT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Valor del descuento en %.</a:t>
                      </a:r>
                      <a:endParaRPr sz="800">
                        <a:solidFill>
                          <a:schemeClr val="lt2"/>
                        </a:solidFill>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Roboto"/>
                <a:ea typeface="Roboto"/>
                <a:cs typeface="Roboto"/>
                <a:sym typeface="Roboto"/>
              </a:rPr>
              <a:t>Tabla</a:t>
            </a:r>
            <a:r>
              <a:rPr lang="es">
                <a:latin typeface="Roboto"/>
                <a:ea typeface="Roboto"/>
                <a:cs typeface="Roboto"/>
                <a:sym typeface="Roboto"/>
              </a:rPr>
              <a:t> </a:t>
            </a:r>
            <a:r>
              <a:rPr b="1" lang="es">
                <a:solidFill>
                  <a:srgbClr val="A380D1"/>
                </a:solidFill>
                <a:latin typeface="Roboto"/>
                <a:ea typeface="Roboto"/>
                <a:cs typeface="Roboto"/>
                <a:sym typeface="Roboto"/>
              </a:rPr>
              <a:t>location</a:t>
            </a:r>
            <a:r>
              <a:rPr lang="es">
                <a:latin typeface="Roboto"/>
                <a:ea typeface="Roboto"/>
                <a:cs typeface="Roboto"/>
                <a:sym typeface="Roboto"/>
              </a:rPr>
              <a:t>: detalle</a:t>
            </a:r>
            <a:endParaRPr>
              <a:latin typeface="Roboto"/>
              <a:ea typeface="Roboto"/>
              <a:cs typeface="Roboto"/>
              <a:sym typeface="Roboto"/>
            </a:endParaRPr>
          </a:p>
        </p:txBody>
      </p:sp>
      <p:graphicFrame>
        <p:nvGraphicFramePr>
          <p:cNvPr id="170" name="Google Shape;170;p31"/>
          <p:cNvGraphicFramePr/>
          <p:nvPr/>
        </p:nvGraphicFramePr>
        <p:xfrm>
          <a:off x="339175" y="1684925"/>
          <a:ext cx="3000000" cy="3000000"/>
        </p:xfrm>
        <a:graphic>
          <a:graphicData uri="http://schemas.openxmlformats.org/drawingml/2006/table">
            <a:tbl>
              <a:tblPr>
                <a:noFill/>
                <a:tableStyleId>{16CFFC5F-06AC-459A-9C6B-81D23119E550}</a:tableStyleId>
              </a:tblPr>
              <a:tblGrid>
                <a:gridCol w="874975"/>
                <a:gridCol w="1400975"/>
                <a:gridCol w="838975"/>
                <a:gridCol w="772825"/>
                <a:gridCol w="916150"/>
                <a:gridCol w="716625"/>
                <a:gridCol w="774675"/>
                <a:gridCol w="2170425"/>
              </a:tblGrid>
              <a:tr h="214875">
                <a:tc>
                  <a:txBody>
                    <a:bodyPr/>
                    <a:lstStyle/>
                    <a:p>
                      <a:pPr indent="0" lvl="0" marL="0" rtl="0" algn="l">
                        <a:spcBef>
                          <a:spcPts val="0"/>
                        </a:spcBef>
                        <a:spcAft>
                          <a:spcPts val="0"/>
                        </a:spcAft>
                        <a:buNone/>
                      </a:pPr>
                      <a:r>
                        <a:rPr b="1" lang="es" sz="1100">
                          <a:solidFill>
                            <a:schemeClr val="dk1"/>
                          </a:solidFill>
                          <a:latin typeface="Roboto"/>
                          <a:ea typeface="Roboto"/>
                          <a:cs typeface="Roboto"/>
                          <a:sym typeface="Roboto"/>
                        </a:rPr>
                        <a:t>Table</a:t>
                      </a:r>
                      <a:endParaRPr b="1" sz="1100">
                        <a:solidFill>
                          <a:schemeClr val="dk1"/>
                        </a:solidFill>
                        <a:latin typeface="Roboto"/>
                        <a:ea typeface="Roboto"/>
                        <a:cs typeface="Roboto"/>
                        <a:sym typeface="Roboto"/>
                      </a:endParaRPr>
                    </a:p>
                  </a:txBody>
                  <a:tcPr marT="91425" marB="91425" marR="91425" marL="91425" anchor="ctr">
                    <a:solidFill>
                      <a:srgbClr val="A380D1"/>
                    </a:solidFill>
                  </a:tcPr>
                </a:tc>
                <a:tc gridSpan="7">
                  <a:txBody>
                    <a:bodyPr/>
                    <a:lstStyle/>
                    <a:p>
                      <a:pPr indent="0" lvl="0" marL="0" rtl="0" algn="l">
                        <a:spcBef>
                          <a:spcPts val="0"/>
                        </a:spcBef>
                        <a:spcAft>
                          <a:spcPts val="0"/>
                        </a:spcAft>
                        <a:buNone/>
                      </a:pPr>
                      <a:r>
                        <a:rPr b="1" lang="es">
                          <a:solidFill>
                            <a:schemeClr val="dk1"/>
                          </a:solidFill>
                          <a:latin typeface="Roboto"/>
                          <a:ea typeface="Roboto"/>
                          <a:cs typeface="Roboto"/>
                          <a:sym typeface="Roboto"/>
                        </a:rPr>
                        <a:t>location</a:t>
                      </a:r>
                      <a:endParaRPr b="1">
                        <a:solidFill>
                          <a:schemeClr val="dk1"/>
                        </a:solidFill>
                        <a:latin typeface="Roboto"/>
                        <a:ea typeface="Roboto"/>
                        <a:cs typeface="Roboto"/>
                        <a:sym typeface="Roboto"/>
                      </a:endParaRPr>
                    </a:p>
                  </a:txBody>
                  <a:tcPr marT="91425" marB="91425" marR="91425" marL="91425" anchor="ctr">
                    <a:solidFill>
                      <a:srgbClr val="A380D1"/>
                    </a:solidFill>
                  </a:tcPr>
                </a:tc>
                <a:tc hMerge="1"/>
                <a:tc hMerge="1"/>
                <a:tc hMerge="1"/>
                <a:tc hMerge="1"/>
                <a:tc hMerge="1"/>
                <a:tc hMerge="1"/>
              </a:tr>
              <a:tr h="214875">
                <a:tc>
                  <a:txBody>
                    <a:bodyPr/>
                    <a:lstStyle/>
                    <a:p>
                      <a:pPr indent="0" lvl="0" marL="0" rtl="0" algn="l">
                        <a:spcBef>
                          <a:spcPts val="0"/>
                        </a:spcBef>
                        <a:spcAft>
                          <a:spcPts val="0"/>
                        </a:spcAft>
                        <a:buNone/>
                      </a:pPr>
                      <a:r>
                        <a:rPr lang="es" sz="1000">
                          <a:solidFill>
                            <a:schemeClr val="lt2"/>
                          </a:solidFill>
                          <a:latin typeface="Roboto"/>
                          <a:ea typeface="Roboto"/>
                          <a:cs typeface="Roboto"/>
                          <a:sym typeface="Roboto"/>
                        </a:rPr>
                        <a:t>Description</a:t>
                      </a:r>
                      <a:endParaRPr sz="1000">
                        <a:solidFill>
                          <a:schemeClr val="lt2"/>
                        </a:solidFill>
                        <a:latin typeface="Roboto"/>
                        <a:ea typeface="Roboto"/>
                        <a:cs typeface="Roboto"/>
                        <a:sym typeface="Roboto"/>
                      </a:endParaRPr>
                    </a:p>
                  </a:txBody>
                  <a:tcPr marT="91425" marB="91425" marR="91425" marL="91425" anchor="ctr"/>
                </a:tc>
                <a:tc gridSpan="7">
                  <a:txBody>
                    <a:bodyPr/>
                    <a:lstStyle/>
                    <a:p>
                      <a:pPr indent="0" lvl="0" marL="0" rtl="0" algn="l">
                        <a:lnSpc>
                          <a:spcPct val="115000"/>
                        </a:lnSpc>
                        <a:spcBef>
                          <a:spcPts val="0"/>
                        </a:spcBef>
                        <a:spcAft>
                          <a:spcPts val="1200"/>
                        </a:spcAft>
                        <a:buNone/>
                      </a:pPr>
                      <a:r>
                        <a:rPr lang="es" sz="1000">
                          <a:solidFill>
                            <a:schemeClr val="lt2"/>
                          </a:solidFill>
                          <a:latin typeface="Roboto"/>
                          <a:ea typeface="Roboto"/>
                          <a:cs typeface="Roboto"/>
                          <a:sym typeface="Roboto"/>
                        </a:rPr>
                        <a:t>N</a:t>
                      </a:r>
                      <a:r>
                        <a:rPr lang="es" sz="1000">
                          <a:solidFill>
                            <a:schemeClr val="lt2"/>
                          </a:solidFill>
                          <a:latin typeface="Roboto"/>
                          <a:ea typeface="Roboto"/>
                          <a:cs typeface="Roboto"/>
                          <a:sym typeface="Roboto"/>
                        </a:rPr>
                        <a:t>ormaliza la ubicación de los usuarios.</a:t>
                      </a:r>
                      <a:endParaRPr sz="100">
                        <a:latin typeface="Roboto"/>
                        <a:ea typeface="Roboto"/>
                        <a:cs typeface="Roboto"/>
                        <a:sym typeface="Roboto"/>
                      </a:endParaRPr>
                    </a:p>
                  </a:txBody>
                  <a:tcPr marT="91425" marB="91425" marR="91425" marL="91425" anchor="ctr"/>
                </a:tc>
                <a:tc hMerge="1"/>
                <a:tc hMerge="1"/>
                <a:tc hMerge="1"/>
                <a:tc hMerge="1"/>
                <a:tc hMerge="1"/>
                <a:tc hMerge="1"/>
              </a:tr>
              <a:tr h="432700">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KEY</a:t>
                      </a:r>
                      <a:endParaRPr b="1" sz="800">
                        <a:solidFill>
                          <a:schemeClr val="dk1"/>
                        </a:solidFill>
                        <a:latin typeface="Roboto"/>
                        <a:ea typeface="Roboto"/>
                        <a:cs typeface="Roboto"/>
                        <a:sym typeface="Roboto"/>
                      </a:endParaRPr>
                    </a:p>
                  </a:txBody>
                  <a:tcPr marT="91425" marB="91425" marR="91425" marL="91425" anchor="ct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COLUMN</a:t>
                      </a:r>
                      <a:endParaRPr b="1" sz="800">
                        <a:solidFill>
                          <a:schemeClr val="dk1"/>
                        </a:solidFill>
                        <a:latin typeface="Roboto"/>
                        <a:ea typeface="Roboto"/>
                        <a:cs typeface="Roboto"/>
                        <a:sym typeface="Roboto"/>
                      </a:endParaRPr>
                    </a:p>
                  </a:txBody>
                  <a:tcPr marT="91425" marB="91425" marR="91425" marL="91425" anchor="ct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TYPE</a:t>
                      </a:r>
                      <a:endParaRPr b="1" sz="800">
                        <a:solidFill>
                          <a:schemeClr val="dk1"/>
                        </a:solidFill>
                        <a:latin typeface="Roboto"/>
                        <a:ea typeface="Roboto"/>
                        <a:cs typeface="Roboto"/>
                        <a:sym typeface="Roboto"/>
                      </a:endParaRPr>
                    </a:p>
                  </a:txBody>
                  <a:tcPr marT="91425" marB="91425" marR="91425" marL="91425" anchor="ct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LENGTH</a:t>
                      </a:r>
                      <a:endParaRPr b="1" sz="800">
                        <a:solidFill>
                          <a:schemeClr val="dk1"/>
                        </a:solidFill>
                        <a:latin typeface="Roboto"/>
                        <a:ea typeface="Roboto"/>
                        <a:cs typeface="Roboto"/>
                        <a:sym typeface="Roboto"/>
                      </a:endParaRPr>
                    </a:p>
                  </a:txBody>
                  <a:tcPr marT="91425" marB="91425" marR="91425" marL="91425" anchor="ct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NOT NULL</a:t>
                      </a:r>
                      <a:endParaRPr b="1" sz="800">
                        <a:solidFill>
                          <a:schemeClr val="dk1"/>
                        </a:solidFill>
                        <a:latin typeface="Roboto"/>
                        <a:ea typeface="Roboto"/>
                        <a:cs typeface="Roboto"/>
                        <a:sym typeface="Roboto"/>
                      </a:endParaRPr>
                    </a:p>
                  </a:txBody>
                  <a:tcPr marT="91425" marB="91425" marR="91425" marL="91425" anchor="ctr">
                    <a:lnR cap="flat" cmpd="sng" w="9525">
                      <a:solidFill>
                        <a:srgbClr val="9E9E9E"/>
                      </a:solidFill>
                      <a:prstDash val="solid"/>
                      <a:round/>
                      <a:headEnd len="sm" w="sm" type="none"/>
                      <a:tailEnd len="sm" w="sm" type="none"/>
                    </a:ln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UNIQUE</a:t>
                      </a:r>
                      <a:endParaRPr b="1" sz="8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DEFAULT</a:t>
                      </a:r>
                      <a:endParaRPr b="1" sz="8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NOTES</a:t>
                      </a:r>
                      <a:endParaRPr b="1" sz="8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solidFill>
                      <a:schemeClr val="dk2"/>
                    </a:solidFill>
                  </a:tcPr>
                </a:tc>
              </a:tr>
              <a:tr h="214875">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PK</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id</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INT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ID de la localización.</a:t>
                      </a:r>
                      <a:endParaRPr sz="800">
                        <a:solidFill>
                          <a:schemeClr val="lt2"/>
                        </a:solidFill>
                        <a:latin typeface="Roboto"/>
                        <a:ea typeface="Roboto"/>
                        <a:cs typeface="Roboto"/>
                        <a:sym typeface="Roboto"/>
                      </a:endParaRPr>
                    </a:p>
                  </a:txBody>
                  <a:tcPr marT="91425" marB="91425" marR="91425" marL="91425"/>
                </a:tc>
              </a:tr>
              <a:tr h="214875">
                <a:tc>
                  <a:txBody>
                    <a:bodyPr/>
                    <a:lstStyle/>
                    <a:p>
                      <a:pPr indent="0" lvl="0" marL="0" rtl="0" algn="ctr">
                        <a:spcBef>
                          <a:spcPts val="0"/>
                        </a:spcBef>
                        <a:spcAft>
                          <a:spcPts val="0"/>
                        </a:spcAft>
                        <a:buNone/>
                      </a:pPr>
                      <a:r>
                        <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name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VARCHAR</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55</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Nombre de la ubicación (provincia).</a:t>
                      </a:r>
                      <a:endParaRPr sz="800">
                        <a:solidFill>
                          <a:schemeClr val="lt2"/>
                        </a:solidFill>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172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A380D1"/>
                </a:solidFill>
                <a:latin typeface="Roboto"/>
                <a:ea typeface="Roboto"/>
                <a:cs typeface="Roboto"/>
                <a:sym typeface="Roboto"/>
              </a:rPr>
              <a:t>INDEX</a:t>
            </a:r>
            <a:endParaRPr b="1">
              <a:solidFill>
                <a:srgbClr val="A380D1"/>
              </a:solidFill>
              <a:latin typeface="Roboto"/>
              <a:ea typeface="Roboto"/>
              <a:cs typeface="Roboto"/>
              <a:sym typeface="Roboto"/>
            </a:endParaRPr>
          </a:p>
        </p:txBody>
      </p:sp>
      <p:pic>
        <p:nvPicPr>
          <p:cNvPr id="62" name="Google Shape;62;p14"/>
          <p:cNvPicPr preferRelativeResize="0"/>
          <p:nvPr/>
        </p:nvPicPr>
        <p:blipFill>
          <a:blip r:embed="rId3">
            <a:alphaModFix amt="27000"/>
          </a:blip>
          <a:stretch>
            <a:fillRect/>
          </a:stretch>
        </p:blipFill>
        <p:spPr>
          <a:xfrm>
            <a:off x="2401875" y="-368862"/>
            <a:ext cx="7052049" cy="6370525"/>
          </a:xfrm>
          <a:prstGeom prst="rect">
            <a:avLst/>
          </a:prstGeom>
          <a:noFill/>
          <a:ln>
            <a:noFill/>
          </a:ln>
        </p:spPr>
      </p:pic>
      <p:sp>
        <p:nvSpPr>
          <p:cNvPr id="63" name="Google Shape;63;p14"/>
          <p:cNvSpPr txBox="1"/>
          <p:nvPr>
            <p:ph idx="1" type="body"/>
          </p:nvPr>
        </p:nvSpPr>
        <p:spPr>
          <a:xfrm>
            <a:off x="311700" y="673475"/>
            <a:ext cx="8520600" cy="40353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es" sz="5397">
                <a:solidFill>
                  <a:schemeClr val="dk1"/>
                </a:solidFill>
                <a:latin typeface="Roboto"/>
                <a:ea typeface="Roboto"/>
                <a:cs typeface="Roboto"/>
                <a:sym typeface="Roboto"/>
              </a:rPr>
              <a:t>Resumen</a:t>
            </a:r>
            <a:endParaRPr b="1" sz="3800">
              <a:solidFill>
                <a:schemeClr val="dk1"/>
              </a:solidFill>
            </a:endParaRPr>
          </a:p>
          <a:p>
            <a:pPr indent="-314279" lvl="0" marL="457200" rtl="0" algn="l">
              <a:spcBef>
                <a:spcPts val="1200"/>
              </a:spcBef>
              <a:spcAft>
                <a:spcPts val="0"/>
              </a:spcAft>
              <a:buClr>
                <a:srgbClr val="D99594"/>
              </a:buClr>
              <a:buSzPct val="100000"/>
              <a:buFont typeface="Roboto"/>
              <a:buChar char="-"/>
            </a:pPr>
            <a:r>
              <a:rPr lang="es" sz="5397" u="sng">
                <a:solidFill>
                  <a:srgbClr val="D99594"/>
                </a:solidFill>
                <a:latin typeface="Roboto"/>
                <a:ea typeface="Roboto"/>
                <a:cs typeface="Roboto"/>
                <a:sym typeface="Roboto"/>
                <a:hlinkClick action="ppaction://hlinksldjump" r:id="rId4">
                  <a:extLst>
                    <a:ext uri="{A12FA001-AC4F-418D-AE19-62706E023703}">
                      <ahyp:hlinkClr val="tx"/>
                    </a:ext>
                  </a:extLst>
                </a:hlinkClick>
              </a:rPr>
              <a:t>Introducción</a:t>
            </a:r>
            <a:endParaRPr sz="5397">
              <a:solidFill>
                <a:srgbClr val="D99594"/>
              </a:solidFill>
              <a:latin typeface="Roboto"/>
              <a:ea typeface="Roboto"/>
              <a:cs typeface="Roboto"/>
              <a:sym typeface="Roboto"/>
            </a:endParaRPr>
          </a:p>
          <a:p>
            <a:pPr indent="-314279" lvl="0" marL="457200" rtl="0" algn="l">
              <a:spcBef>
                <a:spcPts val="0"/>
              </a:spcBef>
              <a:spcAft>
                <a:spcPts val="0"/>
              </a:spcAft>
              <a:buClr>
                <a:srgbClr val="D99594"/>
              </a:buClr>
              <a:buSzPct val="100000"/>
              <a:buFont typeface="Roboto"/>
              <a:buChar char="-"/>
            </a:pPr>
            <a:r>
              <a:rPr lang="es" sz="5397" u="sng">
                <a:solidFill>
                  <a:srgbClr val="D99594"/>
                </a:solidFill>
                <a:latin typeface="Roboto"/>
                <a:ea typeface="Roboto"/>
                <a:cs typeface="Roboto"/>
                <a:sym typeface="Roboto"/>
                <a:hlinkClick action="ppaction://hlinksldjump" r:id="rId5">
                  <a:extLst>
                    <a:ext uri="{A12FA001-AC4F-418D-AE19-62706E023703}">
                      <ahyp:hlinkClr val="tx"/>
                    </a:ext>
                  </a:extLst>
                </a:hlinkClick>
              </a:rPr>
              <a:t>Objetivo</a:t>
            </a:r>
            <a:endParaRPr sz="5397">
              <a:solidFill>
                <a:srgbClr val="D99594"/>
              </a:solidFill>
              <a:latin typeface="Roboto"/>
              <a:ea typeface="Roboto"/>
              <a:cs typeface="Roboto"/>
              <a:sym typeface="Roboto"/>
            </a:endParaRPr>
          </a:p>
          <a:p>
            <a:pPr indent="-314279" lvl="0" marL="457200" rtl="0" algn="l">
              <a:spcBef>
                <a:spcPts val="0"/>
              </a:spcBef>
              <a:spcAft>
                <a:spcPts val="0"/>
              </a:spcAft>
              <a:buClr>
                <a:srgbClr val="D99594"/>
              </a:buClr>
              <a:buSzPct val="100000"/>
              <a:buFont typeface="Roboto"/>
              <a:buChar char="-"/>
            </a:pPr>
            <a:r>
              <a:rPr lang="es" sz="5397" u="sng">
                <a:solidFill>
                  <a:srgbClr val="D99594"/>
                </a:solidFill>
                <a:latin typeface="Roboto"/>
                <a:ea typeface="Roboto"/>
                <a:cs typeface="Roboto"/>
                <a:sym typeface="Roboto"/>
                <a:hlinkClick action="ppaction://hlinksldjump" r:id="rId6">
                  <a:extLst>
                    <a:ext uri="{A12FA001-AC4F-418D-AE19-62706E023703}">
                      <ahyp:hlinkClr val="tx"/>
                    </a:ext>
                  </a:extLst>
                </a:hlinkClick>
              </a:rPr>
              <a:t>Situación problemática</a:t>
            </a:r>
            <a:endParaRPr sz="5397">
              <a:solidFill>
                <a:srgbClr val="D99594"/>
              </a:solidFill>
              <a:latin typeface="Roboto"/>
              <a:ea typeface="Roboto"/>
              <a:cs typeface="Roboto"/>
              <a:sym typeface="Roboto"/>
            </a:endParaRPr>
          </a:p>
          <a:p>
            <a:pPr indent="-314279" lvl="0" marL="457200" rtl="0" algn="l">
              <a:spcBef>
                <a:spcPts val="0"/>
              </a:spcBef>
              <a:spcAft>
                <a:spcPts val="0"/>
              </a:spcAft>
              <a:buClr>
                <a:srgbClr val="D99594"/>
              </a:buClr>
              <a:buSzPct val="100000"/>
              <a:buFont typeface="Roboto"/>
              <a:buChar char="-"/>
            </a:pPr>
            <a:r>
              <a:rPr lang="es" sz="5397" u="sng">
                <a:solidFill>
                  <a:srgbClr val="D99594"/>
                </a:solidFill>
                <a:latin typeface="Roboto"/>
                <a:ea typeface="Roboto"/>
                <a:cs typeface="Roboto"/>
                <a:sym typeface="Roboto"/>
                <a:hlinkClick action="ppaction://hlinksldjump" r:id="rId7">
                  <a:extLst>
                    <a:ext uri="{A12FA001-AC4F-418D-AE19-62706E023703}">
                      <ahyp:hlinkClr val="tx"/>
                    </a:ext>
                  </a:extLst>
                </a:hlinkClick>
              </a:rPr>
              <a:t>Modelo de negocio</a:t>
            </a:r>
            <a:endParaRPr sz="5397">
              <a:solidFill>
                <a:srgbClr val="D99594"/>
              </a:solidFill>
              <a:latin typeface="Roboto"/>
              <a:ea typeface="Roboto"/>
              <a:cs typeface="Roboto"/>
              <a:sym typeface="Roboto"/>
            </a:endParaRPr>
          </a:p>
          <a:p>
            <a:pPr indent="0" lvl="0" marL="0" rtl="0" algn="l">
              <a:spcBef>
                <a:spcPts val="1200"/>
              </a:spcBef>
              <a:spcAft>
                <a:spcPts val="0"/>
              </a:spcAft>
              <a:buNone/>
            </a:pPr>
            <a:r>
              <a:rPr b="1" lang="es" sz="5397">
                <a:solidFill>
                  <a:schemeClr val="dk1"/>
                </a:solidFill>
                <a:latin typeface="Roboto"/>
                <a:ea typeface="Roboto"/>
                <a:cs typeface="Roboto"/>
                <a:sym typeface="Roboto"/>
              </a:rPr>
              <a:t>Base de datos</a:t>
            </a:r>
            <a:endParaRPr b="1" sz="5397">
              <a:solidFill>
                <a:schemeClr val="dk1"/>
              </a:solidFill>
              <a:latin typeface="Roboto"/>
              <a:ea typeface="Roboto"/>
              <a:cs typeface="Roboto"/>
              <a:sym typeface="Roboto"/>
            </a:endParaRPr>
          </a:p>
          <a:p>
            <a:pPr indent="-314279" lvl="0" marL="457200" rtl="0" algn="l">
              <a:spcBef>
                <a:spcPts val="1200"/>
              </a:spcBef>
              <a:spcAft>
                <a:spcPts val="0"/>
              </a:spcAft>
              <a:buClr>
                <a:srgbClr val="D99594"/>
              </a:buClr>
              <a:buSzPct val="100000"/>
              <a:buFont typeface="Roboto"/>
              <a:buChar char="-"/>
            </a:pPr>
            <a:r>
              <a:rPr lang="es" sz="5397" u="sng">
                <a:solidFill>
                  <a:srgbClr val="D99594"/>
                </a:solidFill>
                <a:latin typeface="Roboto"/>
                <a:ea typeface="Roboto"/>
                <a:cs typeface="Roboto"/>
                <a:sym typeface="Roboto"/>
                <a:hlinkClick action="ppaction://hlinksldjump" r:id="rId8">
                  <a:extLst>
                    <a:ext uri="{A12FA001-AC4F-418D-AE19-62706E023703}">
                      <ahyp:hlinkClr val="tx"/>
                    </a:ext>
                  </a:extLst>
                </a:hlinkClick>
              </a:rPr>
              <a:t>Diagrama de entidad relación</a:t>
            </a:r>
            <a:endParaRPr sz="5397">
              <a:solidFill>
                <a:srgbClr val="D99594"/>
              </a:solidFill>
              <a:latin typeface="Roboto"/>
              <a:ea typeface="Roboto"/>
              <a:cs typeface="Roboto"/>
              <a:sym typeface="Roboto"/>
            </a:endParaRPr>
          </a:p>
          <a:p>
            <a:pPr indent="-314279" lvl="0" marL="457200" rtl="0" algn="l">
              <a:spcBef>
                <a:spcPts val="0"/>
              </a:spcBef>
              <a:spcAft>
                <a:spcPts val="0"/>
              </a:spcAft>
              <a:buClr>
                <a:srgbClr val="D99594"/>
              </a:buClr>
              <a:buSzPct val="100000"/>
              <a:buFont typeface="Roboto"/>
              <a:buChar char="-"/>
            </a:pPr>
            <a:r>
              <a:rPr lang="es" sz="5397" u="sng">
                <a:solidFill>
                  <a:srgbClr val="D99594"/>
                </a:solidFill>
                <a:latin typeface="Roboto"/>
                <a:ea typeface="Roboto"/>
                <a:cs typeface="Roboto"/>
                <a:sym typeface="Roboto"/>
                <a:hlinkClick action="ppaction://hlinksldjump" r:id="rId9">
                  <a:extLst>
                    <a:ext uri="{A12FA001-AC4F-418D-AE19-62706E023703}">
                      <ahyp:hlinkClr val="tx"/>
                    </a:ext>
                  </a:extLst>
                </a:hlinkClick>
              </a:rPr>
              <a:t>Listado de tablas</a:t>
            </a:r>
            <a:endParaRPr sz="5397">
              <a:solidFill>
                <a:srgbClr val="D99594"/>
              </a:solidFill>
              <a:latin typeface="Roboto"/>
              <a:ea typeface="Roboto"/>
              <a:cs typeface="Roboto"/>
              <a:sym typeface="Roboto"/>
            </a:endParaRPr>
          </a:p>
          <a:p>
            <a:pPr indent="-314279" lvl="0" marL="457200" rtl="0" algn="l">
              <a:spcBef>
                <a:spcPts val="0"/>
              </a:spcBef>
              <a:spcAft>
                <a:spcPts val="0"/>
              </a:spcAft>
              <a:buClr>
                <a:srgbClr val="D99594"/>
              </a:buClr>
              <a:buSzPct val="100000"/>
              <a:buFont typeface="Roboto"/>
              <a:buChar char="-"/>
            </a:pPr>
            <a:r>
              <a:rPr lang="es" sz="5397" u="sng">
                <a:solidFill>
                  <a:srgbClr val="D99594"/>
                </a:solidFill>
                <a:latin typeface="Roboto"/>
                <a:ea typeface="Roboto"/>
                <a:cs typeface="Roboto"/>
                <a:sym typeface="Roboto"/>
                <a:hlinkClick action="ppaction://hlinksldjump" r:id="rId10">
                  <a:extLst>
                    <a:ext uri="{A12FA001-AC4F-418D-AE19-62706E023703}">
                      <ahyp:hlinkClr val="tx"/>
                    </a:ext>
                  </a:extLst>
                </a:hlinkClick>
              </a:rPr>
              <a:t>Vistas</a:t>
            </a:r>
            <a:endParaRPr sz="5397">
              <a:solidFill>
                <a:srgbClr val="D99594"/>
              </a:solidFill>
              <a:latin typeface="Roboto"/>
              <a:ea typeface="Roboto"/>
              <a:cs typeface="Roboto"/>
              <a:sym typeface="Roboto"/>
            </a:endParaRPr>
          </a:p>
          <a:p>
            <a:pPr indent="-314279" lvl="0" marL="457200" rtl="0" algn="l">
              <a:spcBef>
                <a:spcPts val="0"/>
              </a:spcBef>
              <a:spcAft>
                <a:spcPts val="0"/>
              </a:spcAft>
              <a:buClr>
                <a:srgbClr val="D99594"/>
              </a:buClr>
              <a:buSzPct val="100000"/>
              <a:buFont typeface="Roboto"/>
              <a:buChar char="-"/>
            </a:pPr>
            <a:r>
              <a:rPr lang="es" sz="5397" u="sng">
                <a:solidFill>
                  <a:srgbClr val="D99594"/>
                </a:solidFill>
                <a:latin typeface="Roboto"/>
                <a:ea typeface="Roboto"/>
                <a:cs typeface="Roboto"/>
                <a:sym typeface="Roboto"/>
                <a:hlinkClick action="ppaction://hlinksldjump" r:id="rId11">
                  <a:extLst>
                    <a:ext uri="{A12FA001-AC4F-418D-AE19-62706E023703}">
                      <ahyp:hlinkClr val="tx"/>
                    </a:ext>
                  </a:extLst>
                </a:hlinkClick>
              </a:rPr>
              <a:t>Funciones</a:t>
            </a:r>
            <a:endParaRPr sz="5397">
              <a:solidFill>
                <a:srgbClr val="D99594"/>
              </a:solidFill>
              <a:latin typeface="Roboto"/>
              <a:ea typeface="Roboto"/>
              <a:cs typeface="Roboto"/>
              <a:sym typeface="Roboto"/>
            </a:endParaRPr>
          </a:p>
          <a:p>
            <a:pPr indent="-314279" lvl="0" marL="457200" rtl="0" algn="l">
              <a:spcBef>
                <a:spcPts val="0"/>
              </a:spcBef>
              <a:spcAft>
                <a:spcPts val="0"/>
              </a:spcAft>
              <a:buClr>
                <a:srgbClr val="D99594"/>
              </a:buClr>
              <a:buSzPct val="100000"/>
              <a:buFont typeface="Roboto"/>
              <a:buChar char="-"/>
            </a:pPr>
            <a:r>
              <a:rPr lang="es" sz="5397" u="sng">
                <a:solidFill>
                  <a:srgbClr val="D99594"/>
                </a:solidFill>
                <a:latin typeface="Roboto"/>
                <a:ea typeface="Roboto"/>
                <a:cs typeface="Roboto"/>
                <a:sym typeface="Roboto"/>
                <a:hlinkClick action="ppaction://hlinksldjump" r:id="rId12">
                  <a:extLst>
                    <a:ext uri="{A12FA001-AC4F-418D-AE19-62706E023703}">
                      <ahyp:hlinkClr val="tx"/>
                    </a:ext>
                  </a:extLst>
                </a:hlinkClick>
              </a:rPr>
              <a:t>Stored Procedure</a:t>
            </a:r>
            <a:endParaRPr sz="5397">
              <a:solidFill>
                <a:srgbClr val="D99594"/>
              </a:solidFill>
              <a:latin typeface="Roboto"/>
              <a:ea typeface="Roboto"/>
              <a:cs typeface="Roboto"/>
              <a:sym typeface="Roboto"/>
            </a:endParaRPr>
          </a:p>
          <a:p>
            <a:pPr indent="-314279" lvl="0" marL="457200" rtl="0" algn="l">
              <a:spcBef>
                <a:spcPts val="0"/>
              </a:spcBef>
              <a:spcAft>
                <a:spcPts val="0"/>
              </a:spcAft>
              <a:buClr>
                <a:srgbClr val="D99594"/>
              </a:buClr>
              <a:buSzPct val="100000"/>
              <a:buFont typeface="Roboto"/>
              <a:buChar char="-"/>
            </a:pPr>
            <a:r>
              <a:rPr lang="es" sz="5397" u="sng">
                <a:solidFill>
                  <a:srgbClr val="D99594"/>
                </a:solidFill>
                <a:latin typeface="Roboto"/>
                <a:ea typeface="Roboto"/>
                <a:cs typeface="Roboto"/>
                <a:sym typeface="Roboto"/>
                <a:hlinkClick action="ppaction://hlinksldjump" r:id="rId13">
                  <a:extLst>
                    <a:ext uri="{A12FA001-AC4F-418D-AE19-62706E023703}">
                      <ahyp:hlinkClr val="tx"/>
                    </a:ext>
                  </a:extLst>
                </a:hlinkClick>
              </a:rPr>
              <a:t>Triggers</a:t>
            </a:r>
            <a:endParaRPr sz="5397">
              <a:solidFill>
                <a:srgbClr val="D99594"/>
              </a:solidFill>
              <a:latin typeface="Roboto"/>
              <a:ea typeface="Roboto"/>
              <a:cs typeface="Roboto"/>
              <a:sym typeface="Roboto"/>
            </a:endParaRPr>
          </a:p>
          <a:p>
            <a:pPr indent="0" lvl="0" marL="0" rtl="0" algn="l">
              <a:spcBef>
                <a:spcPts val="1200"/>
              </a:spcBef>
              <a:spcAft>
                <a:spcPts val="0"/>
              </a:spcAft>
              <a:buNone/>
            </a:pPr>
            <a:r>
              <a:rPr b="1" lang="es" sz="5397">
                <a:solidFill>
                  <a:schemeClr val="dk1"/>
                </a:solidFill>
                <a:latin typeface="Roboto"/>
                <a:ea typeface="Roboto"/>
                <a:cs typeface="Roboto"/>
                <a:sym typeface="Roboto"/>
              </a:rPr>
              <a:t>Más</a:t>
            </a:r>
            <a:endParaRPr b="1" sz="5397">
              <a:solidFill>
                <a:schemeClr val="dk1"/>
              </a:solidFill>
              <a:latin typeface="Roboto"/>
              <a:ea typeface="Roboto"/>
              <a:cs typeface="Roboto"/>
              <a:sym typeface="Roboto"/>
            </a:endParaRPr>
          </a:p>
          <a:p>
            <a:pPr indent="-314279" lvl="0" marL="457200" rtl="0" algn="l">
              <a:spcBef>
                <a:spcPts val="1200"/>
              </a:spcBef>
              <a:spcAft>
                <a:spcPts val="0"/>
              </a:spcAft>
              <a:buClr>
                <a:srgbClr val="D99594"/>
              </a:buClr>
              <a:buSzPct val="100000"/>
              <a:buFont typeface="Roboto"/>
              <a:buChar char="-"/>
            </a:pPr>
            <a:r>
              <a:rPr lang="es" sz="5397" u="sng">
                <a:solidFill>
                  <a:srgbClr val="D99594"/>
                </a:solidFill>
                <a:latin typeface="Roboto"/>
                <a:ea typeface="Roboto"/>
                <a:cs typeface="Roboto"/>
                <a:sym typeface="Roboto"/>
                <a:hlinkClick action="ppaction://hlinksldjump" r:id="rId14">
                  <a:extLst>
                    <a:ext uri="{A12FA001-AC4F-418D-AE19-62706E023703}">
                      <ahyp:hlinkClr val="tx"/>
                    </a:ext>
                  </a:extLst>
                </a:hlinkClick>
              </a:rPr>
              <a:t>Informes generados</a:t>
            </a:r>
            <a:endParaRPr sz="5397">
              <a:solidFill>
                <a:srgbClr val="D99594"/>
              </a:solidFill>
              <a:latin typeface="Roboto"/>
              <a:ea typeface="Roboto"/>
              <a:cs typeface="Roboto"/>
              <a:sym typeface="Roboto"/>
            </a:endParaRPr>
          </a:p>
          <a:p>
            <a:pPr indent="-314279" lvl="0" marL="457200" rtl="0" algn="l">
              <a:spcBef>
                <a:spcPts val="0"/>
              </a:spcBef>
              <a:spcAft>
                <a:spcPts val="0"/>
              </a:spcAft>
              <a:buClr>
                <a:srgbClr val="D99594"/>
              </a:buClr>
              <a:buSzPct val="100000"/>
              <a:buFont typeface="Roboto"/>
              <a:buChar char="-"/>
            </a:pPr>
            <a:r>
              <a:rPr lang="es" sz="5397" u="sng">
                <a:solidFill>
                  <a:srgbClr val="D99594"/>
                </a:solidFill>
                <a:latin typeface="Roboto"/>
                <a:ea typeface="Roboto"/>
                <a:cs typeface="Roboto"/>
                <a:sym typeface="Roboto"/>
                <a:hlinkClick action="ppaction://hlinksldjump" r:id="rId15">
                  <a:extLst>
                    <a:ext uri="{A12FA001-AC4F-418D-AE19-62706E023703}">
                      <ahyp:hlinkClr val="tx"/>
                    </a:ext>
                  </a:extLst>
                </a:hlinkClick>
              </a:rPr>
              <a:t>Herramientas y tecnologías</a:t>
            </a:r>
            <a:endParaRPr sz="5397">
              <a:solidFill>
                <a:srgbClr val="D99594"/>
              </a:solidFill>
              <a:latin typeface="Roboto"/>
              <a:ea typeface="Roboto"/>
              <a:cs typeface="Roboto"/>
              <a:sym typeface="Roboto"/>
            </a:endParaRPr>
          </a:p>
          <a:p>
            <a:pPr indent="-314279" lvl="0" marL="457200" rtl="0" algn="l">
              <a:spcBef>
                <a:spcPts val="0"/>
              </a:spcBef>
              <a:spcAft>
                <a:spcPts val="0"/>
              </a:spcAft>
              <a:buClr>
                <a:srgbClr val="D99594"/>
              </a:buClr>
              <a:buSzPct val="100000"/>
              <a:buFont typeface="Roboto"/>
              <a:buChar char="-"/>
            </a:pPr>
            <a:r>
              <a:rPr lang="es" sz="5397" u="sng">
                <a:solidFill>
                  <a:srgbClr val="D99594"/>
                </a:solidFill>
                <a:latin typeface="Roboto"/>
                <a:ea typeface="Roboto"/>
                <a:cs typeface="Roboto"/>
                <a:sym typeface="Roboto"/>
                <a:hlinkClick action="ppaction://hlinksldjump" r:id="rId16">
                  <a:extLst>
                    <a:ext uri="{A12FA001-AC4F-418D-AE19-62706E023703}">
                      <ahyp:hlinkClr val="tx"/>
                    </a:ext>
                  </a:extLst>
                </a:hlinkClick>
              </a:rPr>
              <a:t>Futuras líneas</a:t>
            </a:r>
            <a:endParaRPr sz="5397">
              <a:solidFill>
                <a:srgbClr val="D99594"/>
              </a:solidFill>
              <a:latin typeface="Roboto"/>
              <a:ea typeface="Roboto"/>
              <a:cs typeface="Roboto"/>
              <a:sym typeface="Roboto"/>
            </a:endParaRPr>
          </a:p>
          <a:p>
            <a:pPr indent="457200" lvl="0" marL="0" rtl="0" algn="l">
              <a:spcBef>
                <a:spcPts val="1200"/>
              </a:spcBef>
              <a:spcAft>
                <a:spcPts val="1200"/>
              </a:spcAft>
              <a:buNone/>
            </a:pPr>
            <a:r>
              <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62"/>
                                        </p:tgtEl>
                                        <p:attrNameLst>
                                          <p:attrName>style.visibility</p:attrName>
                                        </p:attrNameLst>
                                      </p:cBhvr>
                                      <p:to>
                                        <p:strVal val="visible"/>
                                      </p:to>
                                    </p:set>
                                    <p:animEffect filter="fade" transition="in">
                                      <p:cBhvr>
                                        <p:cTn dur="1000"/>
                                        <p:tgtEl>
                                          <p:spTgt spid="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Roboto"/>
                <a:ea typeface="Roboto"/>
                <a:cs typeface="Roboto"/>
                <a:sym typeface="Roboto"/>
              </a:rPr>
              <a:t>Tabla </a:t>
            </a:r>
            <a:r>
              <a:rPr b="1" lang="es">
                <a:solidFill>
                  <a:srgbClr val="A380D1"/>
                </a:solidFill>
                <a:latin typeface="Roboto"/>
                <a:ea typeface="Roboto"/>
                <a:cs typeface="Roboto"/>
                <a:sym typeface="Roboto"/>
              </a:rPr>
              <a:t>status</a:t>
            </a:r>
            <a:r>
              <a:rPr lang="es">
                <a:latin typeface="Roboto"/>
                <a:ea typeface="Roboto"/>
                <a:cs typeface="Roboto"/>
                <a:sym typeface="Roboto"/>
              </a:rPr>
              <a:t>: detalle</a:t>
            </a:r>
            <a:endParaRPr>
              <a:latin typeface="Roboto"/>
              <a:ea typeface="Roboto"/>
              <a:cs typeface="Roboto"/>
              <a:sym typeface="Roboto"/>
            </a:endParaRPr>
          </a:p>
        </p:txBody>
      </p:sp>
      <p:graphicFrame>
        <p:nvGraphicFramePr>
          <p:cNvPr id="176" name="Google Shape;176;p32"/>
          <p:cNvGraphicFramePr/>
          <p:nvPr/>
        </p:nvGraphicFramePr>
        <p:xfrm>
          <a:off x="339175" y="1684925"/>
          <a:ext cx="3000000" cy="3000000"/>
        </p:xfrm>
        <a:graphic>
          <a:graphicData uri="http://schemas.openxmlformats.org/drawingml/2006/table">
            <a:tbl>
              <a:tblPr>
                <a:noFill/>
                <a:tableStyleId>{16CFFC5F-06AC-459A-9C6B-81D23119E550}</a:tableStyleId>
              </a:tblPr>
              <a:tblGrid>
                <a:gridCol w="874975"/>
                <a:gridCol w="1400975"/>
                <a:gridCol w="838975"/>
                <a:gridCol w="772825"/>
                <a:gridCol w="916150"/>
                <a:gridCol w="716625"/>
                <a:gridCol w="774675"/>
                <a:gridCol w="2170425"/>
              </a:tblGrid>
              <a:tr h="214875">
                <a:tc>
                  <a:txBody>
                    <a:bodyPr/>
                    <a:lstStyle/>
                    <a:p>
                      <a:pPr indent="0" lvl="0" marL="0" rtl="0" algn="l">
                        <a:spcBef>
                          <a:spcPts val="0"/>
                        </a:spcBef>
                        <a:spcAft>
                          <a:spcPts val="0"/>
                        </a:spcAft>
                        <a:buNone/>
                      </a:pPr>
                      <a:r>
                        <a:rPr b="1" lang="es" sz="1100">
                          <a:solidFill>
                            <a:schemeClr val="dk1"/>
                          </a:solidFill>
                          <a:latin typeface="Roboto"/>
                          <a:ea typeface="Roboto"/>
                          <a:cs typeface="Roboto"/>
                          <a:sym typeface="Roboto"/>
                        </a:rPr>
                        <a:t>Table</a:t>
                      </a:r>
                      <a:endParaRPr b="1" sz="1100">
                        <a:solidFill>
                          <a:schemeClr val="dk1"/>
                        </a:solidFill>
                        <a:latin typeface="Roboto"/>
                        <a:ea typeface="Roboto"/>
                        <a:cs typeface="Roboto"/>
                        <a:sym typeface="Roboto"/>
                      </a:endParaRPr>
                    </a:p>
                  </a:txBody>
                  <a:tcPr marT="91425" marB="91425" marR="91425" marL="91425" anchor="ctr">
                    <a:solidFill>
                      <a:srgbClr val="A380D1"/>
                    </a:solidFill>
                  </a:tcPr>
                </a:tc>
                <a:tc gridSpan="7">
                  <a:txBody>
                    <a:bodyPr/>
                    <a:lstStyle/>
                    <a:p>
                      <a:pPr indent="0" lvl="0" marL="0" rtl="0" algn="l">
                        <a:spcBef>
                          <a:spcPts val="0"/>
                        </a:spcBef>
                        <a:spcAft>
                          <a:spcPts val="0"/>
                        </a:spcAft>
                        <a:buNone/>
                      </a:pPr>
                      <a:r>
                        <a:rPr b="1" lang="es">
                          <a:solidFill>
                            <a:schemeClr val="dk1"/>
                          </a:solidFill>
                          <a:latin typeface="Roboto"/>
                          <a:ea typeface="Roboto"/>
                          <a:cs typeface="Roboto"/>
                          <a:sym typeface="Roboto"/>
                        </a:rPr>
                        <a:t>status</a:t>
                      </a:r>
                      <a:endParaRPr b="1">
                        <a:solidFill>
                          <a:schemeClr val="dk1"/>
                        </a:solidFill>
                        <a:latin typeface="Roboto"/>
                        <a:ea typeface="Roboto"/>
                        <a:cs typeface="Roboto"/>
                        <a:sym typeface="Roboto"/>
                      </a:endParaRPr>
                    </a:p>
                  </a:txBody>
                  <a:tcPr marT="91425" marB="91425" marR="91425" marL="91425" anchor="ctr">
                    <a:solidFill>
                      <a:srgbClr val="A380D1"/>
                    </a:solidFill>
                  </a:tcPr>
                </a:tc>
                <a:tc hMerge="1"/>
                <a:tc hMerge="1"/>
                <a:tc hMerge="1"/>
                <a:tc hMerge="1"/>
                <a:tc hMerge="1"/>
                <a:tc hMerge="1"/>
              </a:tr>
              <a:tr h="214875">
                <a:tc>
                  <a:txBody>
                    <a:bodyPr/>
                    <a:lstStyle/>
                    <a:p>
                      <a:pPr indent="0" lvl="0" marL="0" rtl="0" algn="l">
                        <a:spcBef>
                          <a:spcPts val="0"/>
                        </a:spcBef>
                        <a:spcAft>
                          <a:spcPts val="0"/>
                        </a:spcAft>
                        <a:buNone/>
                      </a:pPr>
                      <a:r>
                        <a:rPr lang="es" sz="1000">
                          <a:solidFill>
                            <a:schemeClr val="lt2"/>
                          </a:solidFill>
                          <a:latin typeface="Roboto"/>
                          <a:ea typeface="Roboto"/>
                          <a:cs typeface="Roboto"/>
                          <a:sym typeface="Roboto"/>
                        </a:rPr>
                        <a:t>Description</a:t>
                      </a:r>
                      <a:endParaRPr sz="1000">
                        <a:solidFill>
                          <a:schemeClr val="lt2"/>
                        </a:solidFill>
                        <a:latin typeface="Roboto"/>
                        <a:ea typeface="Roboto"/>
                        <a:cs typeface="Roboto"/>
                        <a:sym typeface="Roboto"/>
                      </a:endParaRPr>
                    </a:p>
                  </a:txBody>
                  <a:tcPr marT="91425" marB="91425" marR="91425" marL="91425" anchor="ctr"/>
                </a:tc>
                <a:tc gridSpan="7">
                  <a:txBody>
                    <a:bodyPr/>
                    <a:lstStyle/>
                    <a:p>
                      <a:pPr indent="0" lvl="0" marL="0" rtl="0" algn="l">
                        <a:lnSpc>
                          <a:spcPct val="115000"/>
                        </a:lnSpc>
                        <a:spcBef>
                          <a:spcPts val="0"/>
                        </a:spcBef>
                        <a:spcAft>
                          <a:spcPts val="1200"/>
                        </a:spcAft>
                        <a:buNone/>
                      </a:pPr>
                      <a:r>
                        <a:rPr lang="es" sz="1000">
                          <a:solidFill>
                            <a:schemeClr val="lt2"/>
                          </a:solidFill>
                          <a:latin typeface="Roboto"/>
                          <a:ea typeface="Roboto"/>
                          <a:cs typeface="Roboto"/>
                          <a:sym typeface="Roboto"/>
                        </a:rPr>
                        <a:t>E</a:t>
                      </a:r>
                      <a:r>
                        <a:rPr lang="es" sz="1000">
                          <a:solidFill>
                            <a:schemeClr val="lt2"/>
                          </a:solidFill>
                          <a:latin typeface="Roboto"/>
                          <a:ea typeface="Roboto"/>
                          <a:cs typeface="Roboto"/>
                          <a:sym typeface="Roboto"/>
                        </a:rPr>
                        <a:t>specifica los estados referidos a pagos, envíos y reclamos.</a:t>
                      </a:r>
                      <a:endParaRPr sz="100">
                        <a:latin typeface="Roboto"/>
                        <a:ea typeface="Roboto"/>
                        <a:cs typeface="Roboto"/>
                        <a:sym typeface="Roboto"/>
                      </a:endParaRPr>
                    </a:p>
                  </a:txBody>
                  <a:tcPr marT="91425" marB="91425" marR="91425" marL="91425" anchor="ctr"/>
                </a:tc>
                <a:tc hMerge="1"/>
                <a:tc hMerge="1"/>
                <a:tc hMerge="1"/>
                <a:tc hMerge="1"/>
                <a:tc hMerge="1"/>
                <a:tc hMerge="1"/>
              </a:tr>
              <a:tr h="432700">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KEY</a:t>
                      </a:r>
                      <a:endParaRPr b="1" sz="800">
                        <a:solidFill>
                          <a:schemeClr val="dk1"/>
                        </a:solidFill>
                        <a:latin typeface="Roboto"/>
                        <a:ea typeface="Roboto"/>
                        <a:cs typeface="Roboto"/>
                        <a:sym typeface="Roboto"/>
                      </a:endParaRPr>
                    </a:p>
                  </a:txBody>
                  <a:tcPr marT="91425" marB="91425" marR="91425" marL="91425" anchor="ct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COLUMN</a:t>
                      </a:r>
                      <a:endParaRPr b="1" sz="800">
                        <a:solidFill>
                          <a:schemeClr val="dk1"/>
                        </a:solidFill>
                        <a:latin typeface="Roboto"/>
                        <a:ea typeface="Roboto"/>
                        <a:cs typeface="Roboto"/>
                        <a:sym typeface="Roboto"/>
                      </a:endParaRPr>
                    </a:p>
                  </a:txBody>
                  <a:tcPr marT="91425" marB="91425" marR="91425" marL="91425" anchor="ct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TYPE</a:t>
                      </a:r>
                      <a:endParaRPr b="1" sz="800">
                        <a:solidFill>
                          <a:schemeClr val="dk1"/>
                        </a:solidFill>
                        <a:latin typeface="Roboto"/>
                        <a:ea typeface="Roboto"/>
                        <a:cs typeface="Roboto"/>
                        <a:sym typeface="Roboto"/>
                      </a:endParaRPr>
                    </a:p>
                  </a:txBody>
                  <a:tcPr marT="91425" marB="91425" marR="91425" marL="91425" anchor="ct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LENGTH</a:t>
                      </a:r>
                      <a:endParaRPr b="1" sz="800">
                        <a:solidFill>
                          <a:schemeClr val="dk1"/>
                        </a:solidFill>
                        <a:latin typeface="Roboto"/>
                        <a:ea typeface="Roboto"/>
                        <a:cs typeface="Roboto"/>
                        <a:sym typeface="Roboto"/>
                      </a:endParaRPr>
                    </a:p>
                  </a:txBody>
                  <a:tcPr marT="91425" marB="91425" marR="91425" marL="91425" anchor="ct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NOT NULL</a:t>
                      </a:r>
                      <a:endParaRPr b="1" sz="800">
                        <a:solidFill>
                          <a:schemeClr val="dk1"/>
                        </a:solidFill>
                        <a:latin typeface="Roboto"/>
                        <a:ea typeface="Roboto"/>
                        <a:cs typeface="Roboto"/>
                        <a:sym typeface="Roboto"/>
                      </a:endParaRPr>
                    </a:p>
                  </a:txBody>
                  <a:tcPr marT="91425" marB="91425" marR="91425" marL="91425" anchor="ctr">
                    <a:lnR cap="flat" cmpd="sng" w="9525">
                      <a:solidFill>
                        <a:srgbClr val="9E9E9E"/>
                      </a:solidFill>
                      <a:prstDash val="solid"/>
                      <a:round/>
                      <a:headEnd len="sm" w="sm" type="none"/>
                      <a:tailEnd len="sm" w="sm" type="none"/>
                    </a:ln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UNIQUE</a:t>
                      </a:r>
                      <a:endParaRPr b="1" sz="8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DEFAULT</a:t>
                      </a:r>
                      <a:endParaRPr b="1" sz="8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NOTES</a:t>
                      </a:r>
                      <a:endParaRPr b="1" sz="8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solidFill>
                      <a:schemeClr val="dk2"/>
                    </a:solidFill>
                  </a:tcPr>
                </a:tc>
              </a:tr>
              <a:tr h="214875">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PK</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id</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INT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ID del estado</a:t>
                      </a:r>
                      <a:endParaRPr sz="800">
                        <a:solidFill>
                          <a:schemeClr val="lt2"/>
                        </a:solidFill>
                        <a:latin typeface="Roboto"/>
                        <a:ea typeface="Roboto"/>
                        <a:cs typeface="Roboto"/>
                        <a:sym typeface="Roboto"/>
                      </a:endParaRPr>
                    </a:p>
                  </a:txBody>
                  <a:tcPr marT="91425" marB="91425" marR="91425" marL="91425"/>
                </a:tc>
              </a:tr>
              <a:tr h="214875">
                <a:tc>
                  <a:txBody>
                    <a:bodyPr/>
                    <a:lstStyle/>
                    <a:p>
                      <a:pPr indent="0" lvl="0" marL="0" rtl="0" algn="ctr">
                        <a:spcBef>
                          <a:spcPts val="0"/>
                        </a:spcBef>
                        <a:spcAft>
                          <a:spcPts val="0"/>
                        </a:spcAft>
                        <a:buNone/>
                      </a:pPr>
                      <a:r>
                        <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value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VARCHAR</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55</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Estado</a:t>
                      </a: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Roboto"/>
                <a:ea typeface="Roboto"/>
                <a:cs typeface="Roboto"/>
                <a:sym typeface="Roboto"/>
              </a:rPr>
              <a:t>Tabla</a:t>
            </a:r>
            <a:r>
              <a:rPr lang="es">
                <a:latin typeface="Roboto"/>
                <a:ea typeface="Roboto"/>
                <a:cs typeface="Roboto"/>
                <a:sym typeface="Roboto"/>
              </a:rPr>
              <a:t> </a:t>
            </a:r>
            <a:r>
              <a:rPr b="1" lang="es">
                <a:solidFill>
                  <a:srgbClr val="A380D1"/>
                </a:solidFill>
                <a:latin typeface="Roboto"/>
                <a:ea typeface="Roboto"/>
                <a:cs typeface="Roboto"/>
                <a:sym typeface="Roboto"/>
              </a:rPr>
              <a:t>claim_type</a:t>
            </a:r>
            <a:r>
              <a:rPr lang="es">
                <a:latin typeface="Roboto"/>
                <a:ea typeface="Roboto"/>
                <a:cs typeface="Roboto"/>
                <a:sym typeface="Roboto"/>
              </a:rPr>
              <a:t>: detalle</a:t>
            </a:r>
            <a:endParaRPr>
              <a:latin typeface="Roboto"/>
              <a:ea typeface="Roboto"/>
              <a:cs typeface="Roboto"/>
              <a:sym typeface="Roboto"/>
            </a:endParaRPr>
          </a:p>
        </p:txBody>
      </p:sp>
      <p:graphicFrame>
        <p:nvGraphicFramePr>
          <p:cNvPr id="182" name="Google Shape;182;p33"/>
          <p:cNvGraphicFramePr/>
          <p:nvPr/>
        </p:nvGraphicFramePr>
        <p:xfrm>
          <a:off x="339175" y="1684925"/>
          <a:ext cx="3000000" cy="3000000"/>
        </p:xfrm>
        <a:graphic>
          <a:graphicData uri="http://schemas.openxmlformats.org/drawingml/2006/table">
            <a:tbl>
              <a:tblPr>
                <a:noFill/>
                <a:tableStyleId>{16CFFC5F-06AC-459A-9C6B-81D23119E550}</a:tableStyleId>
              </a:tblPr>
              <a:tblGrid>
                <a:gridCol w="874975"/>
                <a:gridCol w="1400975"/>
                <a:gridCol w="838975"/>
                <a:gridCol w="772825"/>
                <a:gridCol w="916150"/>
                <a:gridCol w="716625"/>
                <a:gridCol w="774675"/>
                <a:gridCol w="2170425"/>
              </a:tblGrid>
              <a:tr h="214875">
                <a:tc>
                  <a:txBody>
                    <a:bodyPr/>
                    <a:lstStyle/>
                    <a:p>
                      <a:pPr indent="0" lvl="0" marL="0" rtl="0" algn="l">
                        <a:spcBef>
                          <a:spcPts val="0"/>
                        </a:spcBef>
                        <a:spcAft>
                          <a:spcPts val="0"/>
                        </a:spcAft>
                        <a:buNone/>
                      </a:pPr>
                      <a:r>
                        <a:rPr b="1" lang="es" sz="1100">
                          <a:solidFill>
                            <a:schemeClr val="dk1"/>
                          </a:solidFill>
                          <a:latin typeface="Roboto"/>
                          <a:ea typeface="Roboto"/>
                          <a:cs typeface="Roboto"/>
                          <a:sym typeface="Roboto"/>
                        </a:rPr>
                        <a:t>Table</a:t>
                      </a:r>
                      <a:endParaRPr b="1" sz="1100">
                        <a:solidFill>
                          <a:schemeClr val="dk1"/>
                        </a:solidFill>
                        <a:latin typeface="Roboto"/>
                        <a:ea typeface="Roboto"/>
                        <a:cs typeface="Roboto"/>
                        <a:sym typeface="Roboto"/>
                      </a:endParaRPr>
                    </a:p>
                  </a:txBody>
                  <a:tcPr marT="91425" marB="91425" marR="91425" marL="91425" anchor="ctr">
                    <a:solidFill>
                      <a:srgbClr val="A380D1"/>
                    </a:solidFill>
                  </a:tcPr>
                </a:tc>
                <a:tc gridSpan="7">
                  <a:txBody>
                    <a:bodyPr/>
                    <a:lstStyle/>
                    <a:p>
                      <a:pPr indent="0" lvl="0" marL="0" rtl="0" algn="l">
                        <a:spcBef>
                          <a:spcPts val="0"/>
                        </a:spcBef>
                        <a:spcAft>
                          <a:spcPts val="0"/>
                        </a:spcAft>
                        <a:buNone/>
                      </a:pPr>
                      <a:r>
                        <a:rPr b="1" lang="es">
                          <a:solidFill>
                            <a:schemeClr val="dk1"/>
                          </a:solidFill>
                          <a:latin typeface="Roboto"/>
                          <a:ea typeface="Roboto"/>
                          <a:cs typeface="Roboto"/>
                          <a:sym typeface="Roboto"/>
                        </a:rPr>
                        <a:t>claim_type</a:t>
                      </a:r>
                      <a:endParaRPr b="1">
                        <a:solidFill>
                          <a:schemeClr val="dk1"/>
                        </a:solidFill>
                        <a:latin typeface="Roboto"/>
                        <a:ea typeface="Roboto"/>
                        <a:cs typeface="Roboto"/>
                        <a:sym typeface="Roboto"/>
                      </a:endParaRPr>
                    </a:p>
                  </a:txBody>
                  <a:tcPr marT="91425" marB="91425" marR="91425" marL="91425" anchor="ctr">
                    <a:solidFill>
                      <a:srgbClr val="A380D1"/>
                    </a:solidFill>
                  </a:tcPr>
                </a:tc>
                <a:tc hMerge="1"/>
                <a:tc hMerge="1"/>
                <a:tc hMerge="1"/>
                <a:tc hMerge="1"/>
                <a:tc hMerge="1"/>
                <a:tc hMerge="1"/>
              </a:tr>
              <a:tr h="214875">
                <a:tc>
                  <a:txBody>
                    <a:bodyPr/>
                    <a:lstStyle/>
                    <a:p>
                      <a:pPr indent="0" lvl="0" marL="0" rtl="0" algn="l">
                        <a:spcBef>
                          <a:spcPts val="0"/>
                        </a:spcBef>
                        <a:spcAft>
                          <a:spcPts val="0"/>
                        </a:spcAft>
                        <a:buNone/>
                      </a:pPr>
                      <a:r>
                        <a:rPr lang="es" sz="1000">
                          <a:solidFill>
                            <a:schemeClr val="lt2"/>
                          </a:solidFill>
                          <a:latin typeface="Roboto"/>
                          <a:ea typeface="Roboto"/>
                          <a:cs typeface="Roboto"/>
                          <a:sym typeface="Roboto"/>
                        </a:rPr>
                        <a:t>Description</a:t>
                      </a:r>
                      <a:endParaRPr sz="1000">
                        <a:solidFill>
                          <a:schemeClr val="lt2"/>
                        </a:solidFill>
                        <a:latin typeface="Roboto"/>
                        <a:ea typeface="Roboto"/>
                        <a:cs typeface="Roboto"/>
                        <a:sym typeface="Roboto"/>
                      </a:endParaRPr>
                    </a:p>
                  </a:txBody>
                  <a:tcPr marT="91425" marB="91425" marR="91425" marL="91425" anchor="ctr"/>
                </a:tc>
                <a:tc gridSpan="7">
                  <a:txBody>
                    <a:bodyPr/>
                    <a:lstStyle/>
                    <a:p>
                      <a:pPr indent="0" lvl="0" marL="0" rtl="0" algn="l">
                        <a:lnSpc>
                          <a:spcPct val="115000"/>
                        </a:lnSpc>
                        <a:spcBef>
                          <a:spcPts val="0"/>
                        </a:spcBef>
                        <a:spcAft>
                          <a:spcPts val="1200"/>
                        </a:spcAft>
                        <a:buNone/>
                      </a:pPr>
                      <a:r>
                        <a:rPr lang="es" sz="1000">
                          <a:solidFill>
                            <a:schemeClr val="lt2"/>
                          </a:solidFill>
                          <a:latin typeface="Roboto"/>
                          <a:ea typeface="Roboto"/>
                          <a:cs typeface="Roboto"/>
                          <a:sym typeface="Roboto"/>
                        </a:rPr>
                        <a:t>D</a:t>
                      </a:r>
                      <a:r>
                        <a:rPr lang="es" sz="1000">
                          <a:solidFill>
                            <a:schemeClr val="lt2"/>
                          </a:solidFill>
                          <a:latin typeface="Roboto"/>
                          <a:ea typeface="Roboto"/>
                          <a:cs typeface="Roboto"/>
                          <a:sym typeface="Roboto"/>
                        </a:rPr>
                        <a:t>etalla los tipos de reclamos que puede seleccionar el usuario.</a:t>
                      </a:r>
                      <a:endParaRPr sz="100">
                        <a:latin typeface="Roboto"/>
                        <a:ea typeface="Roboto"/>
                        <a:cs typeface="Roboto"/>
                        <a:sym typeface="Roboto"/>
                      </a:endParaRPr>
                    </a:p>
                  </a:txBody>
                  <a:tcPr marT="91425" marB="91425" marR="91425" marL="91425" anchor="ctr"/>
                </a:tc>
                <a:tc hMerge="1"/>
                <a:tc hMerge="1"/>
                <a:tc hMerge="1"/>
                <a:tc hMerge="1"/>
                <a:tc hMerge="1"/>
                <a:tc hMerge="1"/>
              </a:tr>
              <a:tr h="432700">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KEY</a:t>
                      </a:r>
                      <a:endParaRPr b="1" sz="800">
                        <a:solidFill>
                          <a:schemeClr val="dk1"/>
                        </a:solidFill>
                        <a:latin typeface="Roboto"/>
                        <a:ea typeface="Roboto"/>
                        <a:cs typeface="Roboto"/>
                        <a:sym typeface="Roboto"/>
                      </a:endParaRPr>
                    </a:p>
                  </a:txBody>
                  <a:tcPr marT="91425" marB="91425" marR="91425" marL="91425" anchor="ct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COLUMN</a:t>
                      </a:r>
                      <a:endParaRPr b="1" sz="800">
                        <a:solidFill>
                          <a:schemeClr val="dk1"/>
                        </a:solidFill>
                        <a:latin typeface="Roboto"/>
                        <a:ea typeface="Roboto"/>
                        <a:cs typeface="Roboto"/>
                        <a:sym typeface="Roboto"/>
                      </a:endParaRPr>
                    </a:p>
                  </a:txBody>
                  <a:tcPr marT="91425" marB="91425" marR="91425" marL="91425" anchor="ct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TYPE</a:t>
                      </a:r>
                      <a:endParaRPr b="1" sz="800">
                        <a:solidFill>
                          <a:schemeClr val="dk1"/>
                        </a:solidFill>
                        <a:latin typeface="Roboto"/>
                        <a:ea typeface="Roboto"/>
                        <a:cs typeface="Roboto"/>
                        <a:sym typeface="Roboto"/>
                      </a:endParaRPr>
                    </a:p>
                  </a:txBody>
                  <a:tcPr marT="91425" marB="91425" marR="91425" marL="91425" anchor="ct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LENGTH</a:t>
                      </a:r>
                      <a:endParaRPr b="1" sz="800">
                        <a:solidFill>
                          <a:schemeClr val="dk1"/>
                        </a:solidFill>
                        <a:latin typeface="Roboto"/>
                        <a:ea typeface="Roboto"/>
                        <a:cs typeface="Roboto"/>
                        <a:sym typeface="Roboto"/>
                      </a:endParaRPr>
                    </a:p>
                  </a:txBody>
                  <a:tcPr marT="91425" marB="91425" marR="91425" marL="91425" anchor="ct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NOT NULL</a:t>
                      </a:r>
                      <a:endParaRPr b="1" sz="800">
                        <a:solidFill>
                          <a:schemeClr val="dk1"/>
                        </a:solidFill>
                        <a:latin typeface="Roboto"/>
                        <a:ea typeface="Roboto"/>
                        <a:cs typeface="Roboto"/>
                        <a:sym typeface="Roboto"/>
                      </a:endParaRPr>
                    </a:p>
                  </a:txBody>
                  <a:tcPr marT="91425" marB="91425" marR="91425" marL="91425" anchor="ctr">
                    <a:lnR cap="flat" cmpd="sng" w="9525">
                      <a:solidFill>
                        <a:srgbClr val="9E9E9E"/>
                      </a:solidFill>
                      <a:prstDash val="solid"/>
                      <a:round/>
                      <a:headEnd len="sm" w="sm" type="none"/>
                      <a:tailEnd len="sm" w="sm" type="none"/>
                    </a:ln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UNIQUE</a:t>
                      </a:r>
                      <a:endParaRPr b="1" sz="8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DEFAULT</a:t>
                      </a:r>
                      <a:endParaRPr b="1" sz="8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NOTES</a:t>
                      </a:r>
                      <a:endParaRPr b="1" sz="8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solidFill>
                      <a:schemeClr val="dk2"/>
                    </a:solidFill>
                  </a:tcPr>
                </a:tc>
              </a:tr>
              <a:tr h="214875">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PK</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id</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INT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ID del tipo de reclamo.</a:t>
                      </a:r>
                      <a:endParaRPr sz="800">
                        <a:solidFill>
                          <a:schemeClr val="lt2"/>
                        </a:solidFill>
                        <a:latin typeface="Roboto"/>
                        <a:ea typeface="Roboto"/>
                        <a:cs typeface="Roboto"/>
                        <a:sym typeface="Roboto"/>
                      </a:endParaRPr>
                    </a:p>
                  </a:txBody>
                  <a:tcPr marT="91425" marB="91425" marR="91425" marL="91425"/>
                </a:tc>
              </a:tr>
              <a:tr h="214875">
                <a:tc>
                  <a:txBody>
                    <a:bodyPr/>
                    <a:lstStyle/>
                    <a:p>
                      <a:pPr indent="0" lvl="0" marL="0" rtl="0" algn="ctr">
                        <a:spcBef>
                          <a:spcPts val="0"/>
                        </a:spcBef>
                        <a:spcAft>
                          <a:spcPts val="0"/>
                        </a:spcAft>
                        <a:buNone/>
                      </a:pPr>
                      <a:r>
                        <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type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VARCHAR</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55</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Tipo de reclamo</a:t>
                      </a: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Roboto"/>
                <a:ea typeface="Roboto"/>
                <a:cs typeface="Roboto"/>
                <a:sym typeface="Roboto"/>
              </a:rPr>
              <a:t>Tabla </a:t>
            </a:r>
            <a:r>
              <a:rPr b="1" lang="es">
                <a:solidFill>
                  <a:srgbClr val="A380D1"/>
                </a:solidFill>
                <a:latin typeface="Roboto"/>
                <a:ea typeface="Roboto"/>
                <a:cs typeface="Roboto"/>
                <a:sym typeface="Roboto"/>
              </a:rPr>
              <a:t>currency</a:t>
            </a:r>
            <a:r>
              <a:rPr lang="es">
                <a:latin typeface="Roboto"/>
                <a:ea typeface="Roboto"/>
                <a:cs typeface="Roboto"/>
                <a:sym typeface="Roboto"/>
              </a:rPr>
              <a:t>: detalle</a:t>
            </a:r>
            <a:endParaRPr>
              <a:latin typeface="Roboto"/>
              <a:ea typeface="Roboto"/>
              <a:cs typeface="Roboto"/>
              <a:sym typeface="Roboto"/>
            </a:endParaRPr>
          </a:p>
        </p:txBody>
      </p:sp>
      <p:graphicFrame>
        <p:nvGraphicFramePr>
          <p:cNvPr id="188" name="Google Shape;188;p34"/>
          <p:cNvGraphicFramePr/>
          <p:nvPr/>
        </p:nvGraphicFramePr>
        <p:xfrm>
          <a:off x="339175" y="1684925"/>
          <a:ext cx="3000000" cy="3000000"/>
        </p:xfrm>
        <a:graphic>
          <a:graphicData uri="http://schemas.openxmlformats.org/drawingml/2006/table">
            <a:tbl>
              <a:tblPr>
                <a:noFill/>
                <a:tableStyleId>{16CFFC5F-06AC-459A-9C6B-81D23119E550}</a:tableStyleId>
              </a:tblPr>
              <a:tblGrid>
                <a:gridCol w="874975"/>
                <a:gridCol w="1400975"/>
                <a:gridCol w="838975"/>
                <a:gridCol w="772825"/>
                <a:gridCol w="916150"/>
                <a:gridCol w="716625"/>
                <a:gridCol w="774675"/>
                <a:gridCol w="2170425"/>
              </a:tblGrid>
              <a:tr h="214875">
                <a:tc>
                  <a:txBody>
                    <a:bodyPr/>
                    <a:lstStyle/>
                    <a:p>
                      <a:pPr indent="0" lvl="0" marL="0" rtl="0" algn="l">
                        <a:spcBef>
                          <a:spcPts val="0"/>
                        </a:spcBef>
                        <a:spcAft>
                          <a:spcPts val="0"/>
                        </a:spcAft>
                        <a:buNone/>
                      </a:pPr>
                      <a:r>
                        <a:rPr b="1" lang="es" sz="1100">
                          <a:solidFill>
                            <a:schemeClr val="dk1"/>
                          </a:solidFill>
                          <a:latin typeface="Roboto"/>
                          <a:ea typeface="Roboto"/>
                          <a:cs typeface="Roboto"/>
                          <a:sym typeface="Roboto"/>
                        </a:rPr>
                        <a:t>Table</a:t>
                      </a:r>
                      <a:endParaRPr b="1" sz="1100">
                        <a:solidFill>
                          <a:schemeClr val="dk1"/>
                        </a:solidFill>
                        <a:latin typeface="Roboto"/>
                        <a:ea typeface="Roboto"/>
                        <a:cs typeface="Roboto"/>
                        <a:sym typeface="Roboto"/>
                      </a:endParaRPr>
                    </a:p>
                  </a:txBody>
                  <a:tcPr marT="91425" marB="91425" marR="91425" marL="91425" anchor="ctr">
                    <a:solidFill>
                      <a:srgbClr val="A380D1"/>
                    </a:solidFill>
                  </a:tcPr>
                </a:tc>
                <a:tc gridSpan="7">
                  <a:txBody>
                    <a:bodyPr/>
                    <a:lstStyle/>
                    <a:p>
                      <a:pPr indent="0" lvl="0" marL="0" rtl="0" algn="l">
                        <a:spcBef>
                          <a:spcPts val="0"/>
                        </a:spcBef>
                        <a:spcAft>
                          <a:spcPts val="0"/>
                        </a:spcAft>
                        <a:buNone/>
                      </a:pPr>
                      <a:r>
                        <a:rPr b="1" lang="es">
                          <a:solidFill>
                            <a:schemeClr val="dk1"/>
                          </a:solidFill>
                          <a:latin typeface="Roboto"/>
                          <a:ea typeface="Roboto"/>
                          <a:cs typeface="Roboto"/>
                          <a:sym typeface="Roboto"/>
                        </a:rPr>
                        <a:t>currency</a:t>
                      </a:r>
                      <a:endParaRPr b="1">
                        <a:solidFill>
                          <a:schemeClr val="dk1"/>
                        </a:solidFill>
                        <a:latin typeface="Roboto"/>
                        <a:ea typeface="Roboto"/>
                        <a:cs typeface="Roboto"/>
                        <a:sym typeface="Roboto"/>
                      </a:endParaRPr>
                    </a:p>
                  </a:txBody>
                  <a:tcPr marT="91425" marB="91425" marR="91425" marL="91425" anchor="ctr">
                    <a:solidFill>
                      <a:srgbClr val="A380D1"/>
                    </a:solidFill>
                  </a:tcPr>
                </a:tc>
                <a:tc hMerge="1"/>
                <a:tc hMerge="1"/>
                <a:tc hMerge="1"/>
                <a:tc hMerge="1"/>
                <a:tc hMerge="1"/>
                <a:tc hMerge="1"/>
              </a:tr>
              <a:tr h="214875">
                <a:tc>
                  <a:txBody>
                    <a:bodyPr/>
                    <a:lstStyle/>
                    <a:p>
                      <a:pPr indent="0" lvl="0" marL="0" rtl="0" algn="l">
                        <a:spcBef>
                          <a:spcPts val="0"/>
                        </a:spcBef>
                        <a:spcAft>
                          <a:spcPts val="0"/>
                        </a:spcAft>
                        <a:buNone/>
                      </a:pPr>
                      <a:r>
                        <a:rPr lang="es" sz="1000">
                          <a:solidFill>
                            <a:schemeClr val="lt2"/>
                          </a:solidFill>
                          <a:latin typeface="Roboto"/>
                          <a:ea typeface="Roboto"/>
                          <a:cs typeface="Roboto"/>
                          <a:sym typeface="Roboto"/>
                        </a:rPr>
                        <a:t>Description</a:t>
                      </a:r>
                      <a:endParaRPr sz="1000">
                        <a:solidFill>
                          <a:schemeClr val="lt2"/>
                        </a:solidFill>
                        <a:latin typeface="Roboto"/>
                        <a:ea typeface="Roboto"/>
                        <a:cs typeface="Roboto"/>
                        <a:sym typeface="Roboto"/>
                      </a:endParaRPr>
                    </a:p>
                  </a:txBody>
                  <a:tcPr marT="91425" marB="91425" marR="91425" marL="91425" anchor="ctr"/>
                </a:tc>
                <a:tc gridSpan="7">
                  <a:txBody>
                    <a:bodyPr/>
                    <a:lstStyle/>
                    <a:p>
                      <a:pPr indent="0" lvl="0" marL="0" rtl="0" algn="l">
                        <a:lnSpc>
                          <a:spcPct val="115000"/>
                        </a:lnSpc>
                        <a:spcBef>
                          <a:spcPts val="0"/>
                        </a:spcBef>
                        <a:spcAft>
                          <a:spcPts val="1200"/>
                        </a:spcAft>
                        <a:buNone/>
                      </a:pPr>
                      <a:r>
                        <a:rPr lang="es" sz="1000">
                          <a:solidFill>
                            <a:schemeClr val="lt2"/>
                          </a:solidFill>
                          <a:latin typeface="Roboto"/>
                          <a:ea typeface="Roboto"/>
                          <a:cs typeface="Roboto"/>
                          <a:sym typeface="Roboto"/>
                        </a:rPr>
                        <a:t>Contiene</a:t>
                      </a:r>
                      <a:r>
                        <a:rPr lang="es" sz="1000">
                          <a:solidFill>
                            <a:schemeClr val="lt2"/>
                          </a:solidFill>
                          <a:latin typeface="Roboto"/>
                          <a:ea typeface="Roboto"/>
                          <a:cs typeface="Roboto"/>
                          <a:sym typeface="Roboto"/>
                        </a:rPr>
                        <a:t> los tipos de moneda con los que se pueden efectuar pagos.</a:t>
                      </a:r>
                      <a:endParaRPr sz="100">
                        <a:latin typeface="Roboto"/>
                        <a:ea typeface="Roboto"/>
                        <a:cs typeface="Roboto"/>
                        <a:sym typeface="Roboto"/>
                      </a:endParaRPr>
                    </a:p>
                  </a:txBody>
                  <a:tcPr marT="91425" marB="91425" marR="91425" marL="91425" anchor="ctr"/>
                </a:tc>
                <a:tc hMerge="1"/>
                <a:tc hMerge="1"/>
                <a:tc hMerge="1"/>
                <a:tc hMerge="1"/>
                <a:tc hMerge="1"/>
                <a:tc hMerge="1"/>
              </a:tr>
              <a:tr h="432700">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KEY</a:t>
                      </a:r>
                      <a:endParaRPr b="1" sz="800">
                        <a:solidFill>
                          <a:schemeClr val="dk1"/>
                        </a:solidFill>
                        <a:latin typeface="Roboto"/>
                        <a:ea typeface="Roboto"/>
                        <a:cs typeface="Roboto"/>
                        <a:sym typeface="Roboto"/>
                      </a:endParaRPr>
                    </a:p>
                  </a:txBody>
                  <a:tcPr marT="91425" marB="91425" marR="91425" marL="91425" anchor="ct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COLUMN</a:t>
                      </a:r>
                      <a:endParaRPr b="1" sz="800">
                        <a:solidFill>
                          <a:schemeClr val="dk1"/>
                        </a:solidFill>
                        <a:latin typeface="Roboto"/>
                        <a:ea typeface="Roboto"/>
                        <a:cs typeface="Roboto"/>
                        <a:sym typeface="Roboto"/>
                      </a:endParaRPr>
                    </a:p>
                  </a:txBody>
                  <a:tcPr marT="91425" marB="91425" marR="91425" marL="91425" anchor="ct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TYPE</a:t>
                      </a:r>
                      <a:endParaRPr b="1" sz="800">
                        <a:solidFill>
                          <a:schemeClr val="dk1"/>
                        </a:solidFill>
                        <a:latin typeface="Roboto"/>
                        <a:ea typeface="Roboto"/>
                        <a:cs typeface="Roboto"/>
                        <a:sym typeface="Roboto"/>
                      </a:endParaRPr>
                    </a:p>
                  </a:txBody>
                  <a:tcPr marT="91425" marB="91425" marR="91425" marL="91425" anchor="ct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LENGTH</a:t>
                      </a:r>
                      <a:endParaRPr b="1" sz="800">
                        <a:solidFill>
                          <a:schemeClr val="dk1"/>
                        </a:solidFill>
                        <a:latin typeface="Roboto"/>
                        <a:ea typeface="Roboto"/>
                        <a:cs typeface="Roboto"/>
                        <a:sym typeface="Roboto"/>
                      </a:endParaRPr>
                    </a:p>
                  </a:txBody>
                  <a:tcPr marT="91425" marB="91425" marR="91425" marL="91425" anchor="ct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NOT NULL</a:t>
                      </a:r>
                      <a:endParaRPr b="1" sz="800">
                        <a:solidFill>
                          <a:schemeClr val="dk1"/>
                        </a:solidFill>
                        <a:latin typeface="Roboto"/>
                        <a:ea typeface="Roboto"/>
                        <a:cs typeface="Roboto"/>
                        <a:sym typeface="Roboto"/>
                      </a:endParaRPr>
                    </a:p>
                  </a:txBody>
                  <a:tcPr marT="91425" marB="91425" marR="91425" marL="91425" anchor="ctr">
                    <a:lnR cap="flat" cmpd="sng" w="9525">
                      <a:solidFill>
                        <a:srgbClr val="9E9E9E"/>
                      </a:solidFill>
                      <a:prstDash val="solid"/>
                      <a:round/>
                      <a:headEnd len="sm" w="sm" type="none"/>
                      <a:tailEnd len="sm" w="sm" type="none"/>
                    </a:ln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UNIQUE</a:t>
                      </a:r>
                      <a:endParaRPr b="1" sz="8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DEFAULT</a:t>
                      </a:r>
                      <a:endParaRPr b="1" sz="8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NOTES</a:t>
                      </a:r>
                      <a:endParaRPr b="1" sz="8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solidFill>
                      <a:schemeClr val="dk2"/>
                    </a:solidFill>
                  </a:tcPr>
                </a:tc>
              </a:tr>
              <a:tr h="214875">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PK</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id</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INT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ID del tipo de moneda.</a:t>
                      </a:r>
                      <a:endParaRPr sz="800">
                        <a:solidFill>
                          <a:schemeClr val="lt2"/>
                        </a:solidFill>
                        <a:latin typeface="Roboto"/>
                        <a:ea typeface="Roboto"/>
                        <a:cs typeface="Roboto"/>
                        <a:sym typeface="Roboto"/>
                      </a:endParaRPr>
                    </a:p>
                  </a:txBody>
                  <a:tcPr marT="91425" marB="91425" marR="91425" marL="91425"/>
                </a:tc>
              </a:tr>
              <a:tr h="214875">
                <a:tc>
                  <a:txBody>
                    <a:bodyPr/>
                    <a:lstStyle/>
                    <a:p>
                      <a:pPr indent="0" lvl="0" marL="0" rtl="0" algn="ctr">
                        <a:spcBef>
                          <a:spcPts val="0"/>
                        </a:spcBef>
                        <a:spcAft>
                          <a:spcPts val="0"/>
                        </a:spcAft>
                        <a:buNone/>
                      </a:pPr>
                      <a:r>
                        <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value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VARCHAR</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6</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Nombre del tipo de moneda.</a:t>
                      </a:r>
                      <a:endParaRPr sz="800">
                        <a:solidFill>
                          <a:schemeClr val="lt2"/>
                        </a:solidFill>
                        <a:latin typeface="Roboto"/>
                        <a:ea typeface="Roboto"/>
                        <a:cs typeface="Roboto"/>
                        <a:sym typeface="Roboto"/>
                      </a:endParaRPr>
                    </a:p>
                  </a:txBody>
                  <a:tcPr marT="91425" marB="91425" marR="91425" marL="91425"/>
                </a:tc>
              </a:tr>
              <a:tr h="214875">
                <a:tc>
                  <a:txBody>
                    <a:bodyPr/>
                    <a:lstStyle/>
                    <a:p>
                      <a:pPr indent="0" lvl="0" marL="0" rtl="0" algn="ctr">
                        <a:spcBef>
                          <a:spcPts val="0"/>
                        </a:spcBef>
                        <a:spcAft>
                          <a:spcPts val="0"/>
                        </a:spcAft>
                        <a:buNone/>
                      </a:pPr>
                      <a:r>
                        <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description</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VARCHAR</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55</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Descripción del tipo de moneda.</a:t>
                      </a:r>
                      <a:endParaRPr sz="800">
                        <a:solidFill>
                          <a:schemeClr val="lt2"/>
                        </a:solidFill>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Roboto"/>
                <a:ea typeface="Roboto"/>
                <a:cs typeface="Roboto"/>
                <a:sym typeface="Roboto"/>
              </a:rPr>
              <a:t>Tabla </a:t>
            </a:r>
            <a:r>
              <a:rPr b="1" lang="es">
                <a:solidFill>
                  <a:srgbClr val="A380D1"/>
                </a:solidFill>
                <a:latin typeface="Roboto"/>
                <a:ea typeface="Roboto"/>
                <a:cs typeface="Roboto"/>
                <a:sym typeface="Roboto"/>
              </a:rPr>
              <a:t>_product_audit</a:t>
            </a:r>
            <a:r>
              <a:rPr lang="es">
                <a:latin typeface="Roboto"/>
                <a:ea typeface="Roboto"/>
                <a:cs typeface="Roboto"/>
                <a:sym typeface="Roboto"/>
              </a:rPr>
              <a:t>: detalle</a:t>
            </a:r>
            <a:endParaRPr>
              <a:latin typeface="Roboto"/>
              <a:ea typeface="Roboto"/>
              <a:cs typeface="Roboto"/>
              <a:sym typeface="Roboto"/>
            </a:endParaRPr>
          </a:p>
        </p:txBody>
      </p:sp>
      <p:graphicFrame>
        <p:nvGraphicFramePr>
          <p:cNvPr id="194" name="Google Shape;194;p35"/>
          <p:cNvGraphicFramePr/>
          <p:nvPr/>
        </p:nvGraphicFramePr>
        <p:xfrm>
          <a:off x="339188" y="1170125"/>
          <a:ext cx="3000000" cy="3000000"/>
        </p:xfrm>
        <a:graphic>
          <a:graphicData uri="http://schemas.openxmlformats.org/drawingml/2006/table">
            <a:tbl>
              <a:tblPr>
                <a:noFill/>
                <a:tableStyleId>{16CFFC5F-06AC-459A-9C6B-81D23119E550}</a:tableStyleId>
              </a:tblPr>
              <a:tblGrid>
                <a:gridCol w="874975"/>
                <a:gridCol w="1400975"/>
                <a:gridCol w="838975"/>
                <a:gridCol w="772825"/>
                <a:gridCol w="916150"/>
                <a:gridCol w="716625"/>
                <a:gridCol w="774675"/>
                <a:gridCol w="2170425"/>
              </a:tblGrid>
              <a:tr h="214875">
                <a:tc>
                  <a:txBody>
                    <a:bodyPr/>
                    <a:lstStyle/>
                    <a:p>
                      <a:pPr indent="0" lvl="0" marL="0" rtl="0" algn="l">
                        <a:spcBef>
                          <a:spcPts val="0"/>
                        </a:spcBef>
                        <a:spcAft>
                          <a:spcPts val="0"/>
                        </a:spcAft>
                        <a:buNone/>
                      </a:pPr>
                      <a:r>
                        <a:rPr b="1" lang="es" sz="1100">
                          <a:solidFill>
                            <a:schemeClr val="dk1"/>
                          </a:solidFill>
                          <a:latin typeface="Roboto"/>
                          <a:ea typeface="Roboto"/>
                          <a:cs typeface="Roboto"/>
                          <a:sym typeface="Roboto"/>
                        </a:rPr>
                        <a:t>Table</a:t>
                      </a:r>
                      <a:endParaRPr b="1" sz="1100">
                        <a:solidFill>
                          <a:schemeClr val="dk1"/>
                        </a:solidFill>
                        <a:latin typeface="Roboto"/>
                        <a:ea typeface="Roboto"/>
                        <a:cs typeface="Roboto"/>
                        <a:sym typeface="Roboto"/>
                      </a:endParaRPr>
                    </a:p>
                  </a:txBody>
                  <a:tcPr marT="91425" marB="91425" marR="91425" marL="91425" anchor="ctr">
                    <a:solidFill>
                      <a:srgbClr val="A380D1"/>
                    </a:solidFill>
                  </a:tcPr>
                </a:tc>
                <a:tc gridSpan="7">
                  <a:txBody>
                    <a:bodyPr/>
                    <a:lstStyle/>
                    <a:p>
                      <a:pPr indent="0" lvl="0" marL="0" rtl="0" algn="l">
                        <a:spcBef>
                          <a:spcPts val="0"/>
                        </a:spcBef>
                        <a:spcAft>
                          <a:spcPts val="0"/>
                        </a:spcAft>
                        <a:buNone/>
                      </a:pPr>
                      <a:r>
                        <a:rPr b="1" lang="es">
                          <a:solidFill>
                            <a:schemeClr val="dk1"/>
                          </a:solidFill>
                          <a:latin typeface="Roboto"/>
                          <a:ea typeface="Roboto"/>
                          <a:cs typeface="Roboto"/>
                          <a:sym typeface="Roboto"/>
                        </a:rPr>
                        <a:t>_product_audit</a:t>
                      </a:r>
                      <a:endParaRPr b="1">
                        <a:solidFill>
                          <a:schemeClr val="dk1"/>
                        </a:solidFill>
                        <a:latin typeface="Roboto"/>
                        <a:ea typeface="Roboto"/>
                        <a:cs typeface="Roboto"/>
                        <a:sym typeface="Roboto"/>
                      </a:endParaRPr>
                    </a:p>
                  </a:txBody>
                  <a:tcPr marT="91425" marB="91425" marR="91425" marL="91425" anchor="ctr">
                    <a:solidFill>
                      <a:srgbClr val="A380D1"/>
                    </a:solidFill>
                  </a:tcPr>
                </a:tc>
                <a:tc hMerge="1"/>
                <a:tc hMerge="1"/>
                <a:tc hMerge="1"/>
                <a:tc hMerge="1"/>
                <a:tc hMerge="1"/>
                <a:tc hMerge="1"/>
              </a:tr>
              <a:tr h="214875">
                <a:tc>
                  <a:txBody>
                    <a:bodyPr/>
                    <a:lstStyle/>
                    <a:p>
                      <a:pPr indent="0" lvl="0" marL="0" rtl="0" algn="l">
                        <a:spcBef>
                          <a:spcPts val="0"/>
                        </a:spcBef>
                        <a:spcAft>
                          <a:spcPts val="0"/>
                        </a:spcAft>
                        <a:buNone/>
                      </a:pPr>
                      <a:r>
                        <a:rPr lang="es" sz="1000">
                          <a:solidFill>
                            <a:schemeClr val="lt2"/>
                          </a:solidFill>
                          <a:latin typeface="Roboto"/>
                          <a:ea typeface="Roboto"/>
                          <a:cs typeface="Roboto"/>
                          <a:sym typeface="Roboto"/>
                        </a:rPr>
                        <a:t>Description</a:t>
                      </a:r>
                      <a:endParaRPr sz="1000">
                        <a:solidFill>
                          <a:schemeClr val="lt2"/>
                        </a:solidFill>
                        <a:latin typeface="Roboto"/>
                        <a:ea typeface="Roboto"/>
                        <a:cs typeface="Roboto"/>
                        <a:sym typeface="Roboto"/>
                      </a:endParaRPr>
                    </a:p>
                  </a:txBody>
                  <a:tcPr marT="91425" marB="91425" marR="91425" marL="91425" anchor="ctr"/>
                </a:tc>
                <a:tc gridSpan="7">
                  <a:txBody>
                    <a:bodyPr/>
                    <a:lstStyle/>
                    <a:p>
                      <a:pPr indent="0" lvl="0" marL="0" rtl="0" algn="l">
                        <a:lnSpc>
                          <a:spcPct val="115000"/>
                        </a:lnSpc>
                        <a:spcBef>
                          <a:spcPts val="0"/>
                        </a:spcBef>
                        <a:spcAft>
                          <a:spcPts val="1200"/>
                        </a:spcAft>
                        <a:buNone/>
                      </a:pPr>
                      <a:r>
                        <a:rPr lang="es" sz="1000">
                          <a:solidFill>
                            <a:schemeClr val="lt2"/>
                          </a:solidFill>
                          <a:latin typeface="Roboto"/>
                          <a:ea typeface="Roboto"/>
                          <a:cs typeface="Roboto"/>
                          <a:sym typeface="Roboto"/>
                        </a:rPr>
                        <a:t>Esta tabla de auditoría registra los productos que se van agregando/actualizando en la tabla </a:t>
                      </a:r>
                      <a:r>
                        <a:rPr b="1" lang="es" sz="1000">
                          <a:solidFill>
                            <a:schemeClr val="dk1"/>
                          </a:solidFill>
                          <a:latin typeface="Roboto"/>
                          <a:ea typeface="Roboto"/>
                          <a:cs typeface="Roboto"/>
                          <a:sym typeface="Roboto"/>
                        </a:rPr>
                        <a:t>product</a:t>
                      </a:r>
                      <a:r>
                        <a:rPr lang="es" sz="1000">
                          <a:solidFill>
                            <a:schemeClr val="lt2"/>
                          </a:solidFill>
                          <a:latin typeface="Roboto"/>
                          <a:ea typeface="Roboto"/>
                          <a:cs typeface="Roboto"/>
                          <a:sym typeface="Roboto"/>
                        </a:rPr>
                        <a:t> (a través de un trigger), y qué usuario realizó dicha acción.</a:t>
                      </a:r>
                      <a:endParaRPr sz="600">
                        <a:latin typeface="Roboto"/>
                        <a:ea typeface="Roboto"/>
                        <a:cs typeface="Roboto"/>
                        <a:sym typeface="Roboto"/>
                      </a:endParaRPr>
                    </a:p>
                  </a:txBody>
                  <a:tcPr marT="91425" marB="91425" marR="91425" marL="91425" anchor="ctr"/>
                </a:tc>
                <a:tc hMerge="1"/>
                <a:tc hMerge="1"/>
                <a:tc hMerge="1"/>
                <a:tc hMerge="1"/>
                <a:tc hMerge="1"/>
                <a:tc hMerge="1"/>
              </a:tr>
              <a:tr h="432700">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KEY</a:t>
                      </a:r>
                      <a:endParaRPr b="1" sz="800">
                        <a:solidFill>
                          <a:schemeClr val="dk1"/>
                        </a:solidFill>
                        <a:latin typeface="Roboto"/>
                        <a:ea typeface="Roboto"/>
                        <a:cs typeface="Roboto"/>
                        <a:sym typeface="Roboto"/>
                      </a:endParaRPr>
                    </a:p>
                  </a:txBody>
                  <a:tcPr marT="91425" marB="91425" marR="91425" marL="91425" anchor="ct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COLUMN</a:t>
                      </a:r>
                      <a:endParaRPr b="1" sz="800">
                        <a:solidFill>
                          <a:schemeClr val="dk1"/>
                        </a:solidFill>
                        <a:latin typeface="Roboto"/>
                        <a:ea typeface="Roboto"/>
                        <a:cs typeface="Roboto"/>
                        <a:sym typeface="Roboto"/>
                      </a:endParaRPr>
                    </a:p>
                  </a:txBody>
                  <a:tcPr marT="91425" marB="91425" marR="91425" marL="91425" anchor="ct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TYPE</a:t>
                      </a:r>
                      <a:endParaRPr b="1" sz="800">
                        <a:solidFill>
                          <a:schemeClr val="dk1"/>
                        </a:solidFill>
                        <a:latin typeface="Roboto"/>
                        <a:ea typeface="Roboto"/>
                        <a:cs typeface="Roboto"/>
                        <a:sym typeface="Roboto"/>
                      </a:endParaRPr>
                    </a:p>
                  </a:txBody>
                  <a:tcPr marT="91425" marB="91425" marR="91425" marL="91425" anchor="ct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LENGTH</a:t>
                      </a:r>
                      <a:endParaRPr b="1" sz="800">
                        <a:solidFill>
                          <a:schemeClr val="dk1"/>
                        </a:solidFill>
                        <a:latin typeface="Roboto"/>
                        <a:ea typeface="Roboto"/>
                        <a:cs typeface="Roboto"/>
                        <a:sym typeface="Roboto"/>
                      </a:endParaRPr>
                    </a:p>
                  </a:txBody>
                  <a:tcPr marT="91425" marB="91425" marR="91425" marL="91425" anchor="ct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NOT NULL</a:t>
                      </a:r>
                      <a:endParaRPr b="1" sz="800">
                        <a:solidFill>
                          <a:schemeClr val="dk1"/>
                        </a:solidFill>
                        <a:latin typeface="Roboto"/>
                        <a:ea typeface="Roboto"/>
                        <a:cs typeface="Roboto"/>
                        <a:sym typeface="Roboto"/>
                      </a:endParaRPr>
                    </a:p>
                  </a:txBody>
                  <a:tcPr marT="91425" marB="91425" marR="91425" marL="91425" anchor="ctr">
                    <a:lnR cap="flat" cmpd="sng" w="9525">
                      <a:solidFill>
                        <a:srgbClr val="9E9E9E"/>
                      </a:solidFill>
                      <a:prstDash val="solid"/>
                      <a:round/>
                      <a:headEnd len="sm" w="sm" type="none"/>
                      <a:tailEnd len="sm" w="sm" type="none"/>
                    </a:ln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UNIQUE</a:t>
                      </a:r>
                      <a:endParaRPr b="1" sz="8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DEFAULT</a:t>
                      </a:r>
                      <a:endParaRPr b="1" sz="8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NOTES</a:t>
                      </a:r>
                      <a:endParaRPr b="1" sz="8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solidFill>
                      <a:schemeClr val="dk2"/>
                    </a:solidFill>
                  </a:tcPr>
                </a:tc>
              </a:tr>
              <a:tr h="214875">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PK</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id_log</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INT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ID del registro.</a:t>
                      </a:r>
                      <a:endParaRPr sz="800">
                        <a:solidFill>
                          <a:schemeClr val="lt2"/>
                        </a:solidFill>
                        <a:latin typeface="Roboto"/>
                        <a:ea typeface="Roboto"/>
                        <a:cs typeface="Roboto"/>
                        <a:sym typeface="Roboto"/>
                      </a:endParaRPr>
                    </a:p>
                  </a:txBody>
                  <a:tcPr marT="91425" marB="91425" marR="91425" marL="91425"/>
                </a:tc>
              </a:tr>
              <a:tr h="312125">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FK</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id_product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INT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ID del producto</a:t>
                      </a: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r>
              <a:tr h="214875">
                <a:tc>
                  <a:txBody>
                    <a:bodyPr/>
                    <a:lstStyle/>
                    <a:p>
                      <a:pPr indent="0" lvl="0" marL="0" rtl="0" algn="ctr">
                        <a:spcBef>
                          <a:spcPts val="0"/>
                        </a:spcBef>
                        <a:spcAft>
                          <a:spcPts val="0"/>
                        </a:spcAft>
                        <a:buNone/>
                      </a:pPr>
                      <a:r>
                        <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product_name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VARCHAR</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120</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Nombre</a:t>
                      </a:r>
                      <a:r>
                        <a:rPr lang="es" sz="800">
                          <a:solidFill>
                            <a:schemeClr val="lt2"/>
                          </a:solidFill>
                          <a:latin typeface="Roboto"/>
                          <a:ea typeface="Roboto"/>
                          <a:cs typeface="Roboto"/>
                          <a:sym typeface="Roboto"/>
                        </a:rPr>
                        <a:t> del producto.</a:t>
                      </a:r>
                      <a:endParaRPr sz="800">
                        <a:solidFill>
                          <a:schemeClr val="lt2"/>
                        </a:solidFill>
                        <a:latin typeface="Roboto"/>
                        <a:ea typeface="Roboto"/>
                        <a:cs typeface="Roboto"/>
                        <a:sym typeface="Roboto"/>
                      </a:endParaRPr>
                    </a:p>
                  </a:txBody>
                  <a:tcPr marT="91425" marB="91425" marR="91425" marL="91425"/>
                </a:tc>
              </a:tr>
              <a:tr h="236050">
                <a:tc>
                  <a:txBody>
                    <a:bodyPr/>
                    <a:lstStyle/>
                    <a:p>
                      <a:pPr indent="0" lvl="0" marL="0" rtl="0" algn="ctr">
                        <a:spcBef>
                          <a:spcPts val="0"/>
                        </a:spcBef>
                        <a:spcAft>
                          <a:spcPts val="0"/>
                        </a:spcAft>
                        <a:buNone/>
                      </a:pPr>
                      <a:r>
                        <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date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DATETIME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Fecha en la que se agrega un producto.</a:t>
                      </a:r>
                      <a:endParaRPr sz="800">
                        <a:solidFill>
                          <a:schemeClr val="lt2"/>
                        </a:solidFill>
                        <a:latin typeface="Roboto"/>
                        <a:ea typeface="Roboto"/>
                        <a:cs typeface="Roboto"/>
                        <a:sym typeface="Roboto"/>
                      </a:endParaRPr>
                    </a:p>
                  </a:txBody>
                  <a:tcPr marT="91425" marB="91425" marR="91425" marL="91425"/>
                </a:tc>
              </a:tr>
              <a:tr h="214875">
                <a:tc>
                  <a:txBody>
                    <a:bodyPr/>
                    <a:lstStyle/>
                    <a:p>
                      <a:pPr indent="0" lvl="0" marL="0" rtl="0" algn="ctr">
                        <a:spcBef>
                          <a:spcPts val="0"/>
                        </a:spcBef>
                        <a:spcAft>
                          <a:spcPts val="0"/>
                        </a:spcAft>
                        <a:buNone/>
                      </a:pPr>
                      <a:r>
                        <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created_by</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VARCHAR</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100</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1</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Usuario que agrega el nuevo producto.</a:t>
                      </a:r>
                      <a:endParaRPr sz="800">
                        <a:solidFill>
                          <a:schemeClr val="lt2"/>
                        </a:solidFill>
                        <a:latin typeface="Roboto"/>
                        <a:ea typeface="Roboto"/>
                        <a:cs typeface="Roboto"/>
                        <a:sym typeface="Roboto"/>
                      </a:endParaRPr>
                    </a:p>
                  </a:txBody>
                  <a:tcPr marT="91425" marB="91425" marR="91425" marL="91425"/>
                </a:tc>
              </a:tr>
              <a:tr h="214875">
                <a:tc>
                  <a:txBody>
                    <a:bodyPr/>
                    <a:lstStyle/>
                    <a:p>
                      <a:pPr indent="0" lvl="0" marL="0" rtl="0" algn="ctr">
                        <a:spcBef>
                          <a:spcPts val="0"/>
                        </a:spcBef>
                        <a:spcAft>
                          <a:spcPts val="0"/>
                        </a:spcAft>
                        <a:buNone/>
                      </a:pPr>
                      <a:r>
                        <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last_updated_by</a:t>
                      </a:r>
                      <a:endParaRPr sz="800">
                        <a:solidFill>
                          <a:schemeClr val="lt2"/>
                        </a:solidFill>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VARCHAR</a:t>
                      </a:r>
                      <a:endParaRPr sz="800">
                        <a:solidFill>
                          <a:schemeClr val="lt2"/>
                        </a:solidFill>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100</a:t>
                      </a:r>
                      <a:endParaRPr sz="800">
                        <a:solidFill>
                          <a:schemeClr val="lt2"/>
                        </a:solidFill>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1</a:t>
                      </a:r>
                      <a:endParaRPr sz="800">
                        <a:solidFill>
                          <a:schemeClr val="lt2"/>
                        </a:solidFill>
                        <a:latin typeface="Roboto"/>
                        <a:ea typeface="Roboto"/>
                        <a:cs typeface="Roboto"/>
                        <a:sym typeface="Roboto"/>
                      </a:endParaRPr>
                    </a:p>
                  </a:txBody>
                  <a:tcPr marT="91425" marB="91425" marR="91425" marL="91425" anchor="ctr"/>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Usuario que realiza la última actualización del producto.</a:t>
                      </a:r>
                      <a:endParaRPr sz="800">
                        <a:solidFill>
                          <a:schemeClr val="lt2"/>
                        </a:solidFill>
                        <a:latin typeface="Roboto"/>
                        <a:ea typeface="Roboto"/>
                        <a:cs typeface="Roboto"/>
                        <a:sym typeface="Roboto"/>
                      </a:endParaRPr>
                    </a:p>
                  </a:txBody>
                  <a:tcPr marT="91425" marB="91425" marR="91425" marL="91425" anchor="ctr"/>
                </a:tc>
              </a:tr>
              <a:tr h="214875">
                <a:tc>
                  <a:txBody>
                    <a:bodyPr/>
                    <a:lstStyle/>
                    <a:p>
                      <a:pPr indent="0" lvl="0" marL="0" rtl="0" algn="ctr">
                        <a:spcBef>
                          <a:spcPts val="0"/>
                        </a:spcBef>
                        <a:spcAft>
                          <a:spcPts val="0"/>
                        </a:spcAft>
                        <a:buNone/>
                      </a:pPr>
                      <a:r>
                        <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last_update_date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DATETIME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1</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Fecha de la última actualización.</a:t>
                      </a:r>
                      <a:endParaRPr sz="800">
                        <a:solidFill>
                          <a:schemeClr val="lt2"/>
                        </a:solidFill>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Roboto"/>
                <a:ea typeface="Roboto"/>
                <a:cs typeface="Roboto"/>
                <a:sym typeface="Roboto"/>
              </a:rPr>
              <a:t>Tabla </a:t>
            </a:r>
            <a:r>
              <a:rPr b="1" lang="es">
                <a:solidFill>
                  <a:srgbClr val="A380D1"/>
                </a:solidFill>
                <a:latin typeface="Roboto"/>
                <a:ea typeface="Roboto"/>
                <a:cs typeface="Roboto"/>
                <a:sym typeface="Roboto"/>
              </a:rPr>
              <a:t>_user_audit</a:t>
            </a:r>
            <a:r>
              <a:rPr lang="es">
                <a:latin typeface="Roboto"/>
                <a:ea typeface="Roboto"/>
                <a:cs typeface="Roboto"/>
                <a:sym typeface="Roboto"/>
              </a:rPr>
              <a:t>: detalle</a:t>
            </a:r>
            <a:endParaRPr>
              <a:latin typeface="Roboto"/>
              <a:ea typeface="Roboto"/>
              <a:cs typeface="Roboto"/>
              <a:sym typeface="Roboto"/>
            </a:endParaRPr>
          </a:p>
        </p:txBody>
      </p:sp>
      <p:graphicFrame>
        <p:nvGraphicFramePr>
          <p:cNvPr id="200" name="Google Shape;200;p36"/>
          <p:cNvGraphicFramePr/>
          <p:nvPr/>
        </p:nvGraphicFramePr>
        <p:xfrm>
          <a:off x="339188" y="1246325"/>
          <a:ext cx="3000000" cy="3000000"/>
        </p:xfrm>
        <a:graphic>
          <a:graphicData uri="http://schemas.openxmlformats.org/drawingml/2006/table">
            <a:tbl>
              <a:tblPr>
                <a:noFill/>
                <a:tableStyleId>{16CFFC5F-06AC-459A-9C6B-81D23119E550}</a:tableStyleId>
              </a:tblPr>
              <a:tblGrid>
                <a:gridCol w="874975"/>
                <a:gridCol w="1400975"/>
                <a:gridCol w="838975"/>
                <a:gridCol w="772825"/>
                <a:gridCol w="916150"/>
                <a:gridCol w="716625"/>
                <a:gridCol w="774675"/>
                <a:gridCol w="2170425"/>
              </a:tblGrid>
              <a:tr h="214875">
                <a:tc>
                  <a:txBody>
                    <a:bodyPr/>
                    <a:lstStyle/>
                    <a:p>
                      <a:pPr indent="0" lvl="0" marL="0" rtl="0" algn="l">
                        <a:spcBef>
                          <a:spcPts val="0"/>
                        </a:spcBef>
                        <a:spcAft>
                          <a:spcPts val="0"/>
                        </a:spcAft>
                        <a:buNone/>
                      </a:pPr>
                      <a:r>
                        <a:rPr b="1" lang="es" sz="1100">
                          <a:solidFill>
                            <a:schemeClr val="dk1"/>
                          </a:solidFill>
                          <a:latin typeface="Roboto"/>
                          <a:ea typeface="Roboto"/>
                          <a:cs typeface="Roboto"/>
                          <a:sym typeface="Roboto"/>
                        </a:rPr>
                        <a:t>Table</a:t>
                      </a:r>
                      <a:endParaRPr b="1" sz="1100">
                        <a:solidFill>
                          <a:schemeClr val="dk1"/>
                        </a:solidFill>
                        <a:latin typeface="Roboto"/>
                        <a:ea typeface="Roboto"/>
                        <a:cs typeface="Roboto"/>
                        <a:sym typeface="Roboto"/>
                      </a:endParaRPr>
                    </a:p>
                  </a:txBody>
                  <a:tcPr marT="91425" marB="91425" marR="91425" marL="91425" anchor="ctr">
                    <a:solidFill>
                      <a:srgbClr val="A380D1"/>
                    </a:solidFill>
                  </a:tcPr>
                </a:tc>
                <a:tc gridSpan="7">
                  <a:txBody>
                    <a:bodyPr/>
                    <a:lstStyle/>
                    <a:p>
                      <a:pPr indent="0" lvl="0" marL="0" rtl="0" algn="l">
                        <a:spcBef>
                          <a:spcPts val="0"/>
                        </a:spcBef>
                        <a:spcAft>
                          <a:spcPts val="0"/>
                        </a:spcAft>
                        <a:buNone/>
                      </a:pPr>
                      <a:r>
                        <a:rPr b="1" lang="es">
                          <a:solidFill>
                            <a:schemeClr val="dk1"/>
                          </a:solidFill>
                          <a:latin typeface="Roboto"/>
                          <a:ea typeface="Roboto"/>
                          <a:cs typeface="Roboto"/>
                          <a:sym typeface="Roboto"/>
                        </a:rPr>
                        <a:t>_product_audit</a:t>
                      </a:r>
                      <a:endParaRPr b="1">
                        <a:solidFill>
                          <a:schemeClr val="dk1"/>
                        </a:solidFill>
                        <a:latin typeface="Roboto"/>
                        <a:ea typeface="Roboto"/>
                        <a:cs typeface="Roboto"/>
                        <a:sym typeface="Roboto"/>
                      </a:endParaRPr>
                    </a:p>
                  </a:txBody>
                  <a:tcPr marT="91425" marB="91425" marR="91425" marL="91425" anchor="ctr">
                    <a:solidFill>
                      <a:srgbClr val="A380D1"/>
                    </a:solidFill>
                  </a:tcPr>
                </a:tc>
                <a:tc hMerge="1"/>
                <a:tc hMerge="1"/>
                <a:tc hMerge="1"/>
                <a:tc hMerge="1"/>
                <a:tc hMerge="1"/>
                <a:tc hMerge="1"/>
              </a:tr>
              <a:tr h="214875">
                <a:tc>
                  <a:txBody>
                    <a:bodyPr/>
                    <a:lstStyle/>
                    <a:p>
                      <a:pPr indent="0" lvl="0" marL="0" rtl="0" algn="l">
                        <a:spcBef>
                          <a:spcPts val="0"/>
                        </a:spcBef>
                        <a:spcAft>
                          <a:spcPts val="0"/>
                        </a:spcAft>
                        <a:buNone/>
                      </a:pPr>
                      <a:r>
                        <a:rPr lang="es" sz="1000">
                          <a:solidFill>
                            <a:schemeClr val="lt2"/>
                          </a:solidFill>
                          <a:latin typeface="Roboto"/>
                          <a:ea typeface="Roboto"/>
                          <a:cs typeface="Roboto"/>
                          <a:sym typeface="Roboto"/>
                        </a:rPr>
                        <a:t>Description</a:t>
                      </a:r>
                      <a:endParaRPr sz="1000">
                        <a:solidFill>
                          <a:schemeClr val="lt2"/>
                        </a:solidFill>
                        <a:latin typeface="Roboto"/>
                        <a:ea typeface="Roboto"/>
                        <a:cs typeface="Roboto"/>
                        <a:sym typeface="Roboto"/>
                      </a:endParaRPr>
                    </a:p>
                  </a:txBody>
                  <a:tcPr marT="91425" marB="91425" marR="91425" marL="91425" anchor="ctr"/>
                </a:tc>
                <a:tc gridSpan="7">
                  <a:txBody>
                    <a:bodyPr/>
                    <a:lstStyle/>
                    <a:p>
                      <a:pPr indent="0" lvl="0" marL="0" rtl="0" algn="l">
                        <a:lnSpc>
                          <a:spcPct val="115000"/>
                        </a:lnSpc>
                        <a:spcBef>
                          <a:spcPts val="0"/>
                        </a:spcBef>
                        <a:spcAft>
                          <a:spcPts val="1200"/>
                        </a:spcAft>
                        <a:buNone/>
                      </a:pPr>
                      <a:r>
                        <a:rPr lang="es" sz="1000">
                          <a:solidFill>
                            <a:schemeClr val="lt2"/>
                          </a:solidFill>
                          <a:latin typeface="Roboto"/>
                          <a:ea typeface="Roboto"/>
                          <a:cs typeface="Roboto"/>
                          <a:sym typeface="Roboto"/>
                        </a:rPr>
                        <a:t>Esta tabla de auditoría registra los usuarios que se van registrando/eliminando en la tabla </a:t>
                      </a:r>
                      <a:r>
                        <a:rPr b="1" lang="es" sz="1000">
                          <a:solidFill>
                            <a:schemeClr val="dk1"/>
                          </a:solidFill>
                          <a:latin typeface="Roboto"/>
                          <a:ea typeface="Roboto"/>
                          <a:cs typeface="Roboto"/>
                          <a:sym typeface="Roboto"/>
                        </a:rPr>
                        <a:t>user</a:t>
                      </a:r>
                      <a:r>
                        <a:rPr lang="es" sz="1000">
                          <a:solidFill>
                            <a:schemeClr val="lt2"/>
                          </a:solidFill>
                          <a:latin typeface="Roboto"/>
                          <a:ea typeface="Roboto"/>
                          <a:cs typeface="Roboto"/>
                          <a:sym typeface="Roboto"/>
                        </a:rPr>
                        <a:t> (a través de un trigger).</a:t>
                      </a:r>
                      <a:endParaRPr sz="600">
                        <a:latin typeface="Roboto"/>
                        <a:ea typeface="Roboto"/>
                        <a:cs typeface="Roboto"/>
                        <a:sym typeface="Roboto"/>
                      </a:endParaRPr>
                    </a:p>
                  </a:txBody>
                  <a:tcPr marT="91425" marB="91425" marR="91425" marL="91425" anchor="ctr"/>
                </a:tc>
                <a:tc hMerge="1"/>
                <a:tc hMerge="1"/>
                <a:tc hMerge="1"/>
                <a:tc hMerge="1"/>
                <a:tc hMerge="1"/>
                <a:tc hMerge="1"/>
              </a:tr>
              <a:tr h="432700">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KEY</a:t>
                      </a:r>
                      <a:endParaRPr b="1" sz="800">
                        <a:solidFill>
                          <a:schemeClr val="dk1"/>
                        </a:solidFill>
                        <a:latin typeface="Roboto"/>
                        <a:ea typeface="Roboto"/>
                        <a:cs typeface="Roboto"/>
                        <a:sym typeface="Roboto"/>
                      </a:endParaRPr>
                    </a:p>
                  </a:txBody>
                  <a:tcPr marT="91425" marB="91425" marR="91425" marL="91425" anchor="ct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COLUMN</a:t>
                      </a:r>
                      <a:endParaRPr b="1" sz="800">
                        <a:solidFill>
                          <a:schemeClr val="dk1"/>
                        </a:solidFill>
                        <a:latin typeface="Roboto"/>
                        <a:ea typeface="Roboto"/>
                        <a:cs typeface="Roboto"/>
                        <a:sym typeface="Roboto"/>
                      </a:endParaRPr>
                    </a:p>
                  </a:txBody>
                  <a:tcPr marT="91425" marB="91425" marR="91425" marL="91425" anchor="ct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TYPE</a:t>
                      </a:r>
                      <a:endParaRPr b="1" sz="800">
                        <a:solidFill>
                          <a:schemeClr val="dk1"/>
                        </a:solidFill>
                        <a:latin typeface="Roboto"/>
                        <a:ea typeface="Roboto"/>
                        <a:cs typeface="Roboto"/>
                        <a:sym typeface="Roboto"/>
                      </a:endParaRPr>
                    </a:p>
                  </a:txBody>
                  <a:tcPr marT="91425" marB="91425" marR="91425" marL="91425" anchor="ct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LENGTH</a:t>
                      </a:r>
                      <a:endParaRPr b="1" sz="800">
                        <a:solidFill>
                          <a:schemeClr val="dk1"/>
                        </a:solidFill>
                        <a:latin typeface="Roboto"/>
                        <a:ea typeface="Roboto"/>
                        <a:cs typeface="Roboto"/>
                        <a:sym typeface="Roboto"/>
                      </a:endParaRPr>
                    </a:p>
                  </a:txBody>
                  <a:tcPr marT="91425" marB="91425" marR="91425" marL="91425" anchor="ct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NOT NULL</a:t>
                      </a:r>
                      <a:endParaRPr b="1" sz="800">
                        <a:solidFill>
                          <a:schemeClr val="dk1"/>
                        </a:solidFill>
                        <a:latin typeface="Roboto"/>
                        <a:ea typeface="Roboto"/>
                        <a:cs typeface="Roboto"/>
                        <a:sym typeface="Roboto"/>
                      </a:endParaRPr>
                    </a:p>
                  </a:txBody>
                  <a:tcPr marT="91425" marB="91425" marR="91425" marL="91425" anchor="ctr">
                    <a:lnR cap="flat" cmpd="sng" w="9525">
                      <a:solidFill>
                        <a:srgbClr val="9E9E9E"/>
                      </a:solidFill>
                      <a:prstDash val="solid"/>
                      <a:round/>
                      <a:headEnd len="sm" w="sm" type="none"/>
                      <a:tailEnd len="sm" w="sm" type="none"/>
                    </a:ln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UNIQUE</a:t>
                      </a:r>
                      <a:endParaRPr b="1" sz="8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DEFAULT</a:t>
                      </a:r>
                      <a:endParaRPr b="1" sz="8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NOTES</a:t>
                      </a:r>
                      <a:endParaRPr b="1" sz="8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solidFill>
                      <a:schemeClr val="dk2"/>
                    </a:solidFill>
                  </a:tcPr>
                </a:tc>
              </a:tr>
              <a:tr h="214875">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PK</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id_log</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INT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ID del registro.</a:t>
                      </a:r>
                      <a:endParaRPr sz="800">
                        <a:solidFill>
                          <a:schemeClr val="lt2"/>
                        </a:solidFill>
                        <a:latin typeface="Roboto"/>
                        <a:ea typeface="Roboto"/>
                        <a:cs typeface="Roboto"/>
                        <a:sym typeface="Roboto"/>
                      </a:endParaRPr>
                    </a:p>
                  </a:txBody>
                  <a:tcPr marT="91425" marB="91425" marR="91425" marL="91425"/>
                </a:tc>
              </a:tr>
              <a:tr h="312125">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FK</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username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VARCHAR</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30</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Nombre del usuario registrado/borrado.</a:t>
                      </a:r>
                      <a:endParaRPr sz="800">
                        <a:solidFill>
                          <a:schemeClr val="lt2"/>
                        </a:solidFill>
                        <a:latin typeface="Roboto"/>
                        <a:ea typeface="Roboto"/>
                        <a:cs typeface="Roboto"/>
                        <a:sym typeface="Roboto"/>
                      </a:endParaRPr>
                    </a:p>
                  </a:txBody>
                  <a:tcPr marT="91425" marB="91425" marR="91425" marL="91425"/>
                </a:tc>
              </a:tr>
              <a:tr h="214875">
                <a:tc>
                  <a:txBody>
                    <a:bodyPr/>
                    <a:lstStyle/>
                    <a:p>
                      <a:pPr indent="0" lvl="0" marL="0" rtl="0" algn="ctr">
                        <a:spcBef>
                          <a:spcPts val="0"/>
                        </a:spcBef>
                        <a:spcAft>
                          <a:spcPts val="0"/>
                        </a:spcAft>
                        <a:buNone/>
                      </a:pPr>
                      <a:r>
                        <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email</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VARCHAR</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50</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Email del usuario.</a:t>
                      </a:r>
                      <a:endParaRPr sz="800">
                        <a:solidFill>
                          <a:schemeClr val="lt2"/>
                        </a:solidFill>
                        <a:latin typeface="Roboto"/>
                        <a:ea typeface="Roboto"/>
                        <a:cs typeface="Roboto"/>
                        <a:sym typeface="Roboto"/>
                      </a:endParaRPr>
                    </a:p>
                  </a:txBody>
                  <a:tcPr marT="91425" marB="91425" marR="91425" marL="91425"/>
                </a:tc>
              </a:tr>
              <a:tr h="236050">
                <a:tc>
                  <a:txBody>
                    <a:bodyPr/>
                    <a:lstStyle/>
                    <a:p>
                      <a:pPr indent="0" lvl="0" marL="0" rtl="0" algn="ctr">
                        <a:spcBef>
                          <a:spcPts val="0"/>
                        </a:spcBef>
                        <a:spcAft>
                          <a:spcPts val="0"/>
                        </a:spcAft>
                        <a:buNone/>
                      </a:pPr>
                      <a:r>
                        <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action</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VARCHAR</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15</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Específica “registrado” o “eliminado”.</a:t>
                      </a:r>
                      <a:endParaRPr sz="800">
                        <a:solidFill>
                          <a:schemeClr val="lt2"/>
                        </a:solidFill>
                        <a:latin typeface="Roboto"/>
                        <a:ea typeface="Roboto"/>
                        <a:cs typeface="Roboto"/>
                        <a:sym typeface="Roboto"/>
                      </a:endParaRPr>
                    </a:p>
                  </a:txBody>
                  <a:tcPr marT="91425" marB="91425" marR="91425" marL="91425"/>
                </a:tc>
              </a:tr>
              <a:tr h="214875">
                <a:tc>
                  <a:txBody>
                    <a:bodyPr/>
                    <a:lstStyle/>
                    <a:p>
                      <a:pPr indent="0" lvl="0" marL="0" rtl="0" algn="ctr">
                        <a:spcBef>
                          <a:spcPts val="0"/>
                        </a:spcBef>
                        <a:spcAft>
                          <a:spcPts val="0"/>
                        </a:spcAft>
                        <a:buNone/>
                      </a:pPr>
                      <a:r>
                        <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date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DATETIME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1</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Fecha de registro/eliminación.</a:t>
                      </a:r>
                      <a:endParaRPr sz="800">
                        <a:solidFill>
                          <a:schemeClr val="lt2"/>
                        </a:solidFill>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7"/>
          <p:cNvSpPr txBox="1"/>
          <p:nvPr>
            <p:ph type="ctrTitle"/>
          </p:nvPr>
        </p:nvSpPr>
        <p:spPr>
          <a:xfrm>
            <a:off x="260100" y="1355850"/>
            <a:ext cx="8520600" cy="1215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latin typeface="Roboto"/>
                <a:ea typeface="Roboto"/>
                <a:cs typeface="Roboto"/>
                <a:sym typeface="Roboto"/>
              </a:rPr>
              <a:t>Views</a:t>
            </a:r>
            <a:endParaRPr>
              <a:latin typeface="Roboto"/>
              <a:ea typeface="Roboto"/>
              <a:cs typeface="Roboto"/>
              <a:sym typeface="Roboto"/>
            </a:endParaRPr>
          </a:p>
        </p:txBody>
      </p:sp>
      <p:sp>
        <p:nvSpPr>
          <p:cNvPr id="206" name="Google Shape;206;p37"/>
          <p:cNvSpPr txBox="1"/>
          <p:nvPr>
            <p:ph idx="1" type="subTitle"/>
          </p:nvPr>
        </p:nvSpPr>
        <p:spPr>
          <a:xfrm>
            <a:off x="311700" y="24725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a:latin typeface="Roboto"/>
                <a:ea typeface="Roboto"/>
                <a:cs typeface="Roboto"/>
                <a:sym typeface="Roboto"/>
              </a:rPr>
              <a:t>Vistas que integran la base de datos</a:t>
            </a:r>
            <a:endParaRPr>
              <a:latin typeface="Roboto"/>
              <a:ea typeface="Roboto"/>
              <a:cs typeface="Roboto"/>
              <a:sym typeface="Roboto"/>
            </a:endParaRPr>
          </a:p>
        </p:txBody>
      </p:sp>
      <p:pic>
        <p:nvPicPr>
          <p:cNvPr id="207" name="Google Shape;207;p37"/>
          <p:cNvPicPr preferRelativeResize="0"/>
          <p:nvPr/>
        </p:nvPicPr>
        <p:blipFill>
          <a:blip r:embed="rId3">
            <a:alphaModFix amt="6000"/>
          </a:blip>
          <a:stretch>
            <a:fillRect/>
          </a:stretch>
        </p:blipFill>
        <p:spPr>
          <a:xfrm>
            <a:off x="0" y="-154750"/>
            <a:ext cx="9144000" cy="61383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Roboto"/>
                <a:ea typeface="Roboto"/>
                <a:cs typeface="Roboto"/>
                <a:sym typeface="Roboto"/>
              </a:rPr>
              <a:t>Vista </a:t>
            </a:r>
            <a:r>
              <a:rPr b="1" lang="es">
                <a:solidFill>
                  <a:srgbClr val="A380D1"/>
                </a:solidFill>
                <a:latin typeface="Roboto"/>
                <a:ea typeface="Roboto"/>
                <a:cs typeface="Roboto"/>
                <a:sym typeface="Roboto"/>
              </a:rPr>
              <a:t>cart_items</a:t>
            </a:r>
            <a:endParaRPr b="1">
              <a:latin typeface="Roboto"/>
              <a:ea typeface="Roboto"/>
              <a:cs typeface="Roboto"/>
              <a:sym typeface="Roboto"/>
            </a:endParaRPr>
          </a:p>
        </p:txBody>
      </p:sp>
      <p:sp>
        <p:nvSpPr>
          <p:cNvPr id="213" name="Google Shape;213;p38"/>
          <p:cNvSpPr txBox="1"/>
          <p:nvPr>
            <p:ph type="title"/>
          </p:nvPr>
        </p:nvSpPr>
        <p:spPr>
          <a:xfrm>
            <a:off x="348550" y="1017725"/>
            <a:ext cx="8520600" cy="131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s" sz="1620">
                <a:solidFill>
                  <a:schemeClr val="lt2"/>
                </a:solidFill>
                <a:latin typeface="Roboto"/>
                <a:ea typeface="Roboto"/>
                <a:cs typeface="Roboto"/>
                <a:sym typeface="Roboto"/>
              </a:rPr>
              <a:t>Esta vista permite observar los productos que los usuarios han agregado a sus carritos. Además, está ordenada por usuario para facilitar el análisis de los datos de la misma. Podría por ejemplo analizar cual el producto que más eligen los usuarios, cuál es el que mayor cantidad compran, qué usuario tiene mas productos, entre otros datos.</a:t>
            </a:r>
            <a:endParaRPr sz="1620">
              <a:solidFill>
                <a:schemeClr val="lt2"/>
              </a:solidFill>
              <a:latin typeface="Roboto"/>
              <a:ea typeface="Roboto"/>
              <a:cs typeface="Roboto"/>
              <a:sym typeface="Roboto"/>
            </a:endParaRPr>
          </a:p>
        </p:txBody>
      </p:sp>
      <p:pic>
        <p:nvPicPr>
          <p:cNvPr id="214" name="Google Shape;214;p38"/>
          <p:cNvPicPr preferRelativeResize="0"/>
          <p:nvPr/>
        </p:nvPicPr>
        <p:blipFill>
          <a:blip r:embed="rId3">
            <a:alphaModFix/>
          </a:blip>
          <a:stretch>
            <a:fillRect/>
          </a:stretch>
        </p:blipFill>
        <p:spPr>
          <a:xfrm>
            <a:off x="1677775" y="2380300"/>
            <a:ext cx="3642575" cy="1444850"/>
          </a:xfrm>
          <a:prstGeom prst="rect">
            <a:avLst/>
          </a:prstGeom>
          <a:noFill/>
          <a:ln>
            <a:noFill/>
          </a:ln>
        </p:spPr>
      </p:pic>
      <p:pic>
        <p:nvPicPr>
          <p:cNvPr id="215" name="Google Shape;215;p38"/>
          <p:cNvPicPr preferRelativeResize="0"/>
          <p:nvPr/>
        </p:nvPicPr>
        <p:blipFill>
          <a:blip r:embed="rId4">
            <a:alphaModFix/>
          </a:blip>
          <a:stretch>
            <a:fillRect/>
          </a:stretch>
        </p:blipFill>
        <p:spPr>
          <a:xfrm>
            <a:off x="3953000" y="2893775"/>
            <a:ext cx="3907925" cy="1792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Roboto"/>
                <a:ea typeface="Roboto"/>
                <a:cs typeface="Roboto"/>
                <a:sym typeface="Roboto"/>
              </a:rPr>
              <a:t>Vista </a:t>
            </a:r>
            <a:r>
              <a:rPr b="1" lang="es">
                <a:solidFill>
                  <a:srgbClr val="A380D1"/>
                </a:solidFill>
                <a:latin typeface="Roboto"/>
                <a:ea typeface="Roboto"/>
                <a:cs typeface="Roboto"/>
                <a:sym typeface="Roboto"/>
              </a:rPr>
              <a:t>user_location</a:t>
            </a:r>
            <a:endParaRPr b="1">
              <a:latin typeface="Roboto"/>
              <a:ea typeface="Roboto"/>
              <a:cs typeface="Roboto"/>
              <a:sym typeface="Roboto"/>
            </a:endParaRPr>
          </a:p>
        </p:txBody>
      </p:sp>
      <p:sp>
        <p:nvSpPr>
          <p:cNvPr id="221" name="Google Shape;221;p39"/>
          <p:cNvSpPr txBox="1"/>
          <p:nvPr>
            <p:ph type="title"/>
          </p:nvPr>
        </p:nvSpPr>
        <p:spPr>
          <a:xfrm>
            <a:off x="348550" y="1017725"/>
            <a:ext cx="8520600" cy="131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s" sz="1620">
                <a:solidFill>
                  <a:schemeClr val="lt2"/>
                </a:solidFill>
                <a:latin typeface="Roboto"/>
                <a:ea typeface="Roboto"/>
                <a:cs typeface="Roboto"/>
                <a:sym typeface="Roboto"/>
              </a:rPr>
              <a:t>Esta vista sencilla me permite conocer de que provincia son los usuarios de mi tienda. A partir de ella puedo ver de qué provincia tengo mas usuarios, de cuál menos, y poder usar esta información para planear estrategias de marketing.</a:t>
            </a:r>
            <a:endParaRPr sz="1620">
              <a:solidFill>
                <a:schemeClr val="lt2"/>
              </a:solidFill>
              <a:latin typeface="Roboto"/>
              <a:ea typeface="Roboto"/>
              <a:cs typeface="Roboto"/>
              <a:sym typeface="Roboto"/>
            </a:endParaRPr>
          </a:p>
        </p:txBody>
      </p:sp>
      <p:pic>
        <p:nvPicPr>
          <p:cNvPr id="222" name="Google Shape;222;p39"/>
          <p:cNvPicPr preferRelativeResize="0"/>
          <p:nvPr/>
        </p:nvPicPr>
        <p:blipFill>
          <a:blip r:embed="rId3">
            <a:alphaModFix/>
          </a:blip>
          <a:stretch>
            <a:fillRect/>
          </a:stretch>
        </p:blipFill>
        <p:spPr>
          <a:xfrm>
            <a:off x="1564725" y="2328713"/>
            <a:ext cx="5919576" cy="849025"/>
          </a:xfrm>
          <a:prstGeom prst="rect">
            <a:avLst/>
          </a:prstGeom>
          <a:noFill/>
          <a:ln>
            <a:noFill/>
          </a:ln>
        </p:spPr>
      </p:pic>
      <p:pic>
        <p:nvPicPr>
          <p:cNvPr id="223" name="Google Shape;223;p39"/>
          <p:cNvPicPr preferRelativeResize="0"/>
          <p:nvPr/>
        </p:nvPicPr>
        <p:blipFill>
          <a:blip r:embed="rId4">
            <a:alphaModFix/>
          </a:blip>
          <a:stretch>
            <a:fillRect/>
          </a:stretch>
        </p:blipFill>
        <p:spPr>
          <a:xfrm>
            <a:off x="4040700" y="2856275"/>
            <a:ext cx="2466425" cy="17640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Roboto"/>
                <a:ea typeface="Roboto"/>
                <a:cs typeface="Roboto"/>
                <a:sym typeface="Roboto"/>
              </a:rPr>
              <a:t>Vista </a:t>
            </a:r>
            <a:r>
              <a:rPr b="1" lang="es">
                <a:solidFill>
                  <a:srgbClr val="A380D1"/>
                </a:solidFill>
                <a:latin typeface="Roboto"/>
                <a:ea typeface="Roboto"/>
                <a:cs typeface="Roboto"/>
                <a:sym typeface="Roboto"/>
              </a:rPr>
              <a:t>user_favorites_many</a:t>
            </a:r>
            <a:endParaRPr b="1">
              <a:latin typeface="Roboto"/>
              <a:ea typeface="Roboto"/>
              <a:cs typeface="Roboto"/>
              <a:sym typeface="Roboto"/>
            </a:endParaRPr>
          </a:p>
        </p:txBody>
      </p:sp>
      <p:sp>
        <p:nvSpPr>
          <p:cNvPr id="229" name="Google Shape;229;p40"/>
          <p:cNvSpPr txBox="1"/>
          <p:nvPr>
            <p:ph type="title"/>
          </p:nvPr>
        </p:nvSpPr>
        <p:spPr>
          <a:xfrm>
            <a:off x="348550" y="1017725"/>
            <a:ext cx="8520600" cy="131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s" sz="1620">
                <a:solidFill>
                  <a:schemeClr val="lt2"/>
                </a:solidFill>
                <a:latin typeface="Roboto"/>
                <a:ea typeface="Roboto"/>
                <a:cs typeface="Roboto"/>
                <a:sym typeface="Roboto"/>
              </a:rPr>
              <a:t>Esta vista me informa los usuarios que tienen más de un producto agregado en favoritos (también me indica la cantidad total). Esto me permitiría emplear alguna estrategia de marketing para intentar vender esos productos a los usuarios que los destacaron.</a:t>
            </a:r>
            <a:endParaRPr sz="1620">
              <a:solidFill>
                <a:schemeClr val="lt2"/>
              </a:solidFill>
              <a:latin typeface="Roboto"/>
              <a:ea typeface="Roboto"/>
              <a:cs typeface="Roboto"/>
              <a:sym typeface="Roboto"/>
            </a:endParaRPr>
          </a:p>
        </p:txBody>
      </p:sp>
      <p:pic>
        <p:nvPicPr>
          <p:cNvPr id="230" name="Google Shape;230;p40"/>
          <p:cNvPicPr preferRelativeResize="0"/>
          <p:nvPr/>
        </p:nvPicPr>
        <p:blipFill>
          <a:blip r:embed="rId3">
            <a:alphaModFix/>
          </a:blip>
          <a:stretch>
            <a:fillRect/>
          </a:stretch>
        </p:blipFill>
        <p:spPr>
          <a:xfrm>
            <a:off x="1987275" y="2459000"/>
            <a:ext cx="4110099" cy="1043333"/>
          </a:xfrm>
          <a:prstGeom prst="rect">
            <a:avLst/>
          </a:prstGeom>
          <a:noFill/>
          <a:ln>
            <a:noFill/>
          </a:ln>
        </p:spPr>
      </p:pic>
      <p:pic>
        <p:nvPicPr>
          <p:cNvPr id="231" name="Google Shape;231;p40"/>
          <p:cNvPicPr preferRelativeResize="0"/>
          <p:nvPr/>
        </p:nvPicPr>
        <p:blipFill>
          <a:blip r:embed="rId4">
            <a:alphaModFix/>
          </a:blip>
          <a:stretch>
            <a:fillRect/>
          </a:stretch>
        </p:blipFill>
        <p:spPr>
          <a:xfrm>
            <a:off x="5089600" y="3308376"/>
            <a:ext cx="2014825" cy="8771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Roboto"/>
                <a:ea typeface="Roboto"/>
                <a:cs typeface="Roboto"/>
                <a:sym typeface="Roboto"/>
              </a:rPr>
              <a:t>Vista </a:t>
            </a:r>
            <a:r>
              <a:rPr b="1" lang="es">
                <a:solidFill>
                  <a:srgbClr val="A380D1"/>
                </a:solidFill>
                <a:latin typeface="Roboto"/>
                <a:ea typeface="Roboto"/>
                <a:cs typeface="Roboto"/>
                <a:sym typeface="Roboto"/>
              </a:rPr>
              <a:t>claim_view</a:t>
            </a:r>
            <a:endParaRPr b="1">
              <a:latin typeface="Roboto"/>
              <a:ea typeface="Roboto"/>
              <a:cs typeface="Roboto"/>
              <a:sym typeface="Roboto"/>
            </a:endParaRPr>
          </a:p>
        </p:txBody>
      </p:sp>
      <p:sp>
        <p:nvSpPr>
          <p:cNvPr id="237" name="Google Shape;237;p41"/>
          <p:cNvSpPr txBox="1"/>
          <p:nvPr>
            <p:ph type="title"/>
          </p:nvPr>
        </p:nvSpPr>
        <p:spPr>
          <a:xfrm>
            <a:off x="348550" y="1017725"/>
            <a:ext cx="8520600" cy="131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s" sz="1620">
                <a:solidFill>
                  <a:schemeClr val="lt2"/>
                </a:solidFill>
                <a:latin typeface="Roboto"/>
                <a:ea typeface="Roboto"/>
                <a:cs typeface="Roboto"/>
                <a:sym typeface="Roboto"/>
              </a:rPr>
              <a:t>Esta vista me permite mantener un control sobre los reclamos iniciados por los usuarios que efectuaron una compra, siendo fácil de comprender para cualquier empleado que pudiera hacer el seguimiento. </a:t>
            </a:r>
            <a:endParaRPr sz="1620">
              <a:solidFill>
                <a:schemeClr val="lt2"/>
              </a:solidFill>
              <a:latin typeface="Roboto"/>
              <a:ea typeface="Roboto"/>
              <a:cs typeface="Roboto"/>
              <a:sym typeface="Roboto"/>
            </a:endParaRPr>
          </a:p>
        </p:txBody>
      </p:sp>
      <p:pic>
        <p:nvPicPr>
          <p:cNvPr id="238" name="Google Shape;238;p41"/>
          <p:cNvPicPr preferRelativeResize="0"/>
          <p:nvPr/>
        </p:nvPicPr>
        <p:blipFill>
          <a:blip r:embed="rId3">
            <a:alphaModFix/>
          </a:blip>
          <a:stretch>
            <a:fillRect/>
          </a:stretch>
        </p:blipFill>
        <p:spPr>
          <a:xfrm>
            <a:off x="918800" y="2092925"/>
            <a:ext cx="3753125" cy="1723825"/>
          </a:xfrm>
          <a:prstGeom prst="rect">
            <a:avLst/>
          </a:prstGeom>
          <a:noFill/>
          <a:ln>
            <a:noFill/>
          </a:ln>
        </p:spPr>
      </p:pic>
      <p:pic>
        <p:nvPicPr>
          <p:cNvPr id="239" name="Google Shape;239;p41"/>
          <p:cNvPicPr preferRelativeResize="0"/>
          <p:nvPr/>
        </p:nvPicPr>
        <p:blipFill>
          <a:blip r:embed="rId4">
            <a:alphaModFix/>
          </a:blip>
          <a:stretch>
            <a:fillRect/>
          </a:stretch>
        </p:blipFill>
        <p:spPr>
          <a:xfrm>
            <a:off x="2755950" y="3495200"/>
            <a:ext cx="5985351" cy="676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A380D1"/>
                </a:solidFill>
                <a:latin typeface="Roboto"/>
                <a:ea typeface="Roboto"/>
                <a:cs typeface="Roboto"/>
                <a:sym typeface="Roboto"/>
              </a:rPr>
              <a:t>Introducción</a:t>
            </a:r>
            <a:endParaRPr b="1">
              <a:solidFill>
                <a:srgbClr val="A380D1"/>
              </a:solidFill>
              <a:latin typeface="Roboto"/>
              <a:ea typeface="Roboto"/>
              <a:cs typeface="Roboto"/>
              <a:sym typeface="Roboto"/>
            </a:endParaRPr>
          </a:p>
        </p:txBody>
      </p:sp>
      <p:sp>
        <p:nvSpPr>
          <p:cNvPr id="69" name="Google Shape;69;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s" sz="3397">
                <a:latin typeface="Roboto"/>
                <a:ea typeface="Roboto"/>
                <a:cs typeface="Roboto"/>
                <a:sym typeface="Roboto"/>
              </a:rPr>
              <a:t>En este proyecto se desarrolla la base de datos de un comercio electrónico que apunta a un pequeño/mediano emprendimiento. </a:t>
            </a:r>
            <a:endParaRPr sz="3397">
              <a:latin typeface="Roboto"/>
              <a:ea typeface="Roboto"/>
              <a:cs typeface="Roboto"/>
              <a:sym typeface="Roboto"/>
            </a:endParaRPr>
          </a:p>
          <a:p>
            <a:pPr indent="0" lvl="0" marL="0" rtl="0" algn="l">
              <a:spcBef>
                <a:spcPts val="1200"/>
              </a:spcBef>
              <a:spcAft>
                <a:spcPts val="0"/>
              </a:spcAft>
              <a:buNone/>
            </a:pPr>
            <a:r>
              <a:rPr lang="es" sz="3397">
                <a:latin typeface="Roboto"/>
                <a:ea typeface="Roboto"/>
                <a:cs typeface="Roboto"/>
                <a:sym typeface="Roboto"/>
              </a:rPr>
              <a:t>Contará con distintas tablas entre las que se guardará información relevante de: </a:t>
            </a:r>
            <a:endParaRPr sz="3397">
              <a:latin typeface="Roboto"/>
              <a:ea typeface="Roboto"/>
              <a:cs typeface="Roboto"/>
              <a:sym typeface="Roboto"/>
            </a:endParaRPr>
          </a:p>
          <a:p>
            <a:pPr indent="-347244" lvl="0" marL="457200" rtl="0" algn="l">
              <a:spcBef>
                <a:spcPts val="1200"/>
              </a:spcBef>
              <a:spcAft>
                <a:spcPts val="0"/>
              </a:spcAft>
              <a:buSzPct val="100000"/>
              <a:buFont typeface="Roboto"/>
              <a:buChar char="-"/>
            </a:pPr>
            <a:r>
              <a:rPr lang="es" sz="3397">
                <a:latin typeface="Roboto"/>
                <a:ea typeface="Roboto"/>
                <a:cs typeface="Roboto"/>
                <a:sym typeface="Roboto"/>
              </a:rPr>
              <a:t>E</a:t>
            </a:r>
            <a:r>
              <a:rPr lang="es" sz="3397">
                <a:latin typeface="Roboto"/>
                <a:ea typeface="Roboto"/>
                <a:cs typeface="Roboto"/>
                <a:sym typeface="Roboto"/>
              </a:rPr>
              <a:t>l </a:t>
            </a:r>
            <a:r>
              <a:rPr b="1" lang="es" sz="3397">
                <a:solidFill>
                  <a:schemeClr val="dk1"/>
                </a:solidFill>
                <a:latin typeface="Roboto"/>
                <a:ea typeface="Roboto"/>
                <a:cs typeface="Roboto"/>
                <a:sym typeface="Roboto"/>
              </a:rPr>
              <a:t>catálogo de productos </a:t>
            </a:r>
            <a:r>
              <a:rPr lang="es" sz="3397">
                <a:latin typeface="Roboto"/>
                <a:ea typeface="Roboto"/>
                <a:cs typeface="Roboto"/>
                <a:sym typeface="Roboto"/>
              </a:rPr>
              <a:t>ofrecido y sus características</a:t>
            </a:r>
            <a:endParaRPr sz="3397">
              <a:latin typeface="Roboto"/>
              <a:ea typeface="Roboto"/>
              <a:cs typeface="Roboto"/>
              <a:sym typeface="Roboto"/>
            </a:endParaRPr>
          </a:p>
          <a:p>
            <a:pPr indent="-347244" lvl="0" marL="457200" rtl="0" algn="l">
              <a:spcBef>
                <a:spcPts val="0"/>
              </a:spcBef>
              <a:spcAft>
                <a:spcPts val="0"/>
              </a:spcAft>
              <a:buSzPct val="100000"/>
              <a:buFont typeface="Roboto"/>
              <a:buChar char="-"/>
            </a:pPr>
            <a:r>
              <a:rPr lang="es" sz="3397">
                <a:latin typeface="Roboto"/>
                <a:ea typeface="Roboto"/>
                <a:cs typeface="Roboto"/>
                <a:sym typeface="Roboto"/>
              </a:rPr>
              <a:t>Los </a:t>
            </a:r>
            <a:r>
              <a:rPr b="1" lang="es" sz="3397">
                <a:solidFill>
                  <a:schemeClr val="dk1"/>
                </a:solidFill>
                <a:latin typeface="Roboto"/>
                <a:ea typeface="Roboto"/>
                <a:cs typeface="Roboto"/>
                <a:sym typeface="Roboto"/>
              </a:rPr>
              <a:t>usuarios </a:t>
            </a:r>
            <a:r>
              <a:rPr lang="es" sz="3397">
                <a:latin typeface="Roboto"/>
                <a:ea typeface="Roboto"/>
                <a:cs typeface="Roboto"/>
                <a:sym typeface="Roboto"/>
              </a:rPr>
              <a:t>de los clientes del ecommerce.</a:t>
            </a:r>
            <a:endParaRPr sz="3397">
              <a:latin typeface="Roboto"/>
              <a:ea typeface="Roboto"/>
              <a:cs typeface="Roboto"/>
              <a:sym typeface="Roboto"/>
            </a:endParaRPr>
          </a:p>
          <a:p>
            <a:pPr indent="-347244" lvl="0" marL="457200" rtl="0" algn="l">
              <a:spcBef>
                <a:spcPts val="0"/>
              </a:spcBef>
              <a:spcAft>
                <a:spcPts val="0"/>
              </a:spcAft>
              <a:buSzPct val="100000"/>
              <a:buFont typeface="Roboto"/>
              <a:buChar char="-"/>
            </a:pPr>
            <a:r>
              <a:rPr lang="es" sz="3397">
                <a:latin typeface="Roboto"/>
                <a:ea typeface="Roboto"/>
                <a:cs typeface="Roboto"/>
                <a:sym typeface="Roboto"/>
              </a:rPr>
              <a:t>Los productos agregados al </a:t>
            </a:r>
            <a:r>
              <a:rPr b="1" lang="es" sz="3397">
                <a:solidFill>
                  <a:schemeClr val="dk1"/>
                </a:solidFill>
                <a:latin typeface="Roboto"/>
                <a:ea typeface="Roboto"/>
                <a:cs typeface="Roboto"/>
                <a:sym typeface="Roboto"/>
              </a:rPr>
              <a:t>carrito</a:t>
            </a:r>
            <a:r>
              <a:rPr lang="es" sz="3397">
                <a:latin typeface="Roboto"/>
                <a:ea typeface="Roboto"/>
                <a:cs typeface="Roboto"/>
                <a:sym typeface="Roboto"/>
              </a:rPr>
              <a:t> y/o a </a:t>
            </a:r>
            <a:r>
              <a:rPr b="1" lang="es" sz="3397">
                <a:solidFill>
                  <a:schemeClr val="dk1"/>
                </a:solidFill>
                <a:latin typeface="Roboto"/>
                <a:ea typeface="Roboto"/>
                <a:cs typeface="Roboto"/>
                <a:sym typeface="Roboto"/>
              </a:rPr>
              <a:t>favoritos</a:t>
            </a:r>
            <a:r>
              <a:rPr lang="es" sz="3397">
                <a:latin typeface="Roboto"/>
                <a:ea typeface="Roboto"/>
                <a:cs typeface="Roboto"/>
                <a:sym typeface="Roboto"/>
              </a:rPr>
              <a:t>.</a:t>
            </a:r>
            <a:endParaRPr sz="3397">
              <a:latin typeface="Roboto"/>
              <a:ea typeface="Roboto"/>
              <a:cs typeface="Roboto"/>
              <a:sym typeface="Roboto"/>
            </a:endParaRPr>
          </a:p>
          <a:p>
            <a:pPr indent="-347244" lvl="0" marL="457200" rtl="0" algn="l">
              <a:spcBef>
                <a:spcPts val="0"/>
              </a:spcBef>
              <a:spcAft>
                <a:spcPts val="0"/>
              </a:spcAft>
              <a:buSzPct val="100000"/>
              <a:buFont typeface="Roboto"/>
              <a:buChar char="-"/>
            </a:pPr>
            <a:r>
              <a:rPr lang="es" sz="3397">
                <a:latin typeface="Roboto"/>
                <a:ea typeface="Roboto"/>
                <a:cs typeface="Roboto"/>
                <a:sym typeface="Roboto"/>
              </a:rPr>
              <a:t>Las </a:t>
            </a:r>
            <a:r>
              <a:rPr b="1" lang="es" sz="3397">
                <a:solidFill>
                  <a:schemeClr val="dk1"/>
                </a:solidFill>
                <a:latin typeface="Roboto"/>
                <a:ea typeface="Roboto"/>
                <a:cs typeface="Roboto"/>
                <a:sym typeface="Roboto"/>
              </a:rPr>
              <a:t>órdenes de compra</a:t>
            </a:r>
            <a:r>
              <a:rPr lang="es" sz="3397">
                <a:latin typeface="Roboto"/>
                <a:ea typeface="Roboto"/>
                <a:cs typeface="Roboto"/>
                <a:sym typeface="Roboto"/>
              </a:rPr>
              <a:t> realizadas por los clientes.</a:t>
            </a:r>
            <a:endParaRPr sz="3397">
              <a:latin typeface="Roboto"/>
              <a:ea typeface="Roboto"/>
              <a:cs typeface="Roboto"/>
              <a:sym typeface="Roboto"/>
            </a:endParaRPr>
          </a:p>
          <a:p>
            <a:pPr indent="-347244" lvl="0" marL="457200" rtl="0" algn="l">
              <a:spcBef>
                <a:spcPts val="0"/>
              </a:spcBef>
              <a:spcAft>
                <a:spcPts val="0"/>
              </a:spcAft>
              <a:buSzPct val="100000"/>
              <a:buFont typeface="Roboto"/>
              <a:buChar char="-"/>
            </a:pPr>
            <a:r>
              <a:rPr lang="es" sz="3397">
                <a:latin typeface="Roboto"/>
                <a:ea typeface="Roboto"/>
                <a:cs typeface="Roboto"/>
                <a:sym typeface="Roboto"/>
              </a:rPr>
              <a:t>Los </a:t>
            </a:r>
            <a:r>
              <a:rPr b="1" lang="es" sz="3397">
                <a:solidFill>
                  <a:schemeClr val="dk1"/>
                </a:solidFill>
                <a:latin typeface="Roboto"/>
                <a:ea typeface="Roboto"/>
                <a:cs typeface="Roboto"/>
                <a:sym typeface="Roboto"/>
              </a:rPr>
              <a:t>reclamos</a:t>
            </a:r>
            <a:r>
              <a:rPr lang="es" sz="3397">
                <a:latin typeface="Roboto"/>
                <a:ea typeface="Roboto"/>
                <a:cs typeface="Roboto"/>
                <a:sym typeface="Roboto"/>
              </a:rPr>
              <a:t> que pudieran generarse por los usuarios.</a:t>
            </a:r>
            <a:endParaRPr sz="3397">
              <a:latin typeface="Roboto"/>
              <a:ea typeface="Roboto"/>
              <a:cs typeface="Roboto"/>
              <a:sym typeface="Roboto"/>
            </a:endParaRPr>
          </a:p>
          <a:p>
            <a:pPr indent="457200" lvl="0" marL="0" rtl="0" algn="l">
              <a:spcBef>
                <a:spcPts val="1200"/>
              </a:spcBef>
              <a:spcAft>
                <a:spcPts val="1200"/>
              </a:spcAft>
              <a:buNone/>
            </a:pPr>
            <a:r>
              <a:t/>
            </a:r>
            <a:endParaRPr>
              <a:latin typeface="Roboto"/>
              <a:ea typeface="Roboto"/>
              <a:cs typeface="Roboto"/>
              <a:sym typeface="Roboto"/>
            </a:endParaRPr>
          </a:p>
        </p:txBody>
      </p:sp>
      <p:pic>
        <p:nvPicPr>
          <p:cNvPr id="70" name="Google Shape;70;p15"/>
          <p:cNvPicPr preferRelativeResize="0"/>
          <p:nvPr/>
        </p:nvPicPr>
        <p:blipFill>
          <a:blip r:embed="rId3">
            <a:alphaModFix amt="7000"/>
          </a:blip>
          <a:stretch>
            <a:fillRect/>
          </a:stretch>
        </p:blipFill>
        <p:spPr>
          <a:xfrm>
            <a:off x="2" y="2"/>
            <a:ext cx="9144000" cy="526810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Roboto"/>
                <a:ea typeface="Roboto"/>
                <a:cs typeface="Roboto"/>
                <a:sym typeface="Roboto"/>
              </a:rPr>
              <a:t>Vista </a:t>
            </a:r>
            <a:r>
              <a:rPr b="1" lang="es">
                <a:solidFill>
                  <a:srgbClr val="A380D1"/>
                </a:solidFill>
                <a:latin typeface="Roboto"/>
                <a:ea typeface="Roboto"/>
                <a:cs typeface="Roboto"/>
                <a:sym typeface="Roboto"/>
              </a:rPr>
              <a:t>product_catalogue</a:t>
            </a:r>
            <a:endParaRPr b="1">
              <a:latin typeface="Roboto"/>
              <a:ea typeface="Roboto"/>
              <a:cs typeface="Roboto"/>
              <a:sym typeface="Roboto"/>
            </a:endParaRPr>
          </a:p>
        </p:txBody>
      </p:sp>
      <p:sp>
        <p:nvSpPr>
          <p:cNvPr id="245" name="Google Shape;245;p42"/>
          <p:cNvSpPr txBox="1"/>
          <p:nvPr>
            <p:ph type="title"/>
          </p:nvPr>
        </p:nvSpPr>
        <p:spPr>
          <a:xfrm>
            <a:off x="348550" y="1017725"/>
            <a:ext cx="8520600" cy="131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s" sz="1620">
                <a:solidFill>
                  <a:schemeClr val="lt2"/>
                </a:solidFill>
                <a:latin typeface="Roboto"/>
                <a:ea typeface="Roboto"/>
                <a:cs typeface="Roboto"/>
                <a:sym typeface="Roboto"/>
              </a:rPr>
              <a:t>Esta vista me muestra el catálogo de productos vende la tienda y su información principal como variedades, precios y si tiene alguna promocion vigente. Está ordenada por el nombre del producto. </a:t>
            </a:r>
            <a:endParaRPr sz="1620">
              <a:solidFill>
                <a:schemeClr val="lt2"/>
              </a:solidFill>
              <a:latin typeface="Roboto"/>
              <a:ea typeface="Roboto"/>
              <a:cs typeface="Roboto"/>
              <a:sym typeface="Roboto"/>
            </a:endParaRPr>
          </a:p>
        </p:txBody>
      </p:sp>
      <p:pic>
        <p:nvPicPr>
          <p:cNvPr id="246" name="Google Shape;246;p42"/>
          <p:cNvPicPr preferRelativeResize="0"/>
          <p:nvPr/>
        </p:nvPicPr>
        <p:blipFill>
          <a:blip r:embed="rId3">
            <a:alphaModFix/>
          </a:blip>
          <a:stretch>
            <a:fillRect/>
          </a:stretch>
        </p:blipFill>
        <p:spPr>
          <a:xfrm>
            <a:off x="1575750" y="2043173"/>
            <a:ext cx="4518350" cy="1473025"/>
          </a:xfrm>
          <a:prstGeom prst="rect">
            <a:avLst/>
          </a:prstGeom>
          <a:noFill/>
          <a:ln>
            <a:noFill/>
          </a:ln>
        </p:spPr>
      </p:pic>
      <p:pic>
        <p:nvPicPr>
          <p:cNvPr id="247" name="Google Shape;247;p42"/>
          <p:cNvPicPr preferRelativeResize="0"/>
          <p:nvPr/>
        </p:nvPicPr>
        <p:blipFill>
          <a:blip r:embed="rId4">
            <a:alphaModFix/>
          </a:blip>
          <a:stretch>
            <a:fillRect/>
          </a:stretch>
        </p:blipFill>
        <p:spPr>
          <a:xfrm>
            <a:off x="3577600" y="2652800"/>
            <a:ext cx="4152400" cy="21361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Roboto"/>
                <a:ea typeface="Roboto"/>
                <a:cs typeface="Roboto"/>
                <a:sym typeface="Roboto"/>
              </a:rPr>
              <a:t>Vista </a:t>
            </a:r>
            <a:r>
              <a:rPr b="1" lang="es">
                <a:solidFill>
                  <a:srgbClr val="A380D1"/>
                </a:solidFill>
                <a:latin typeface="Roboto"/>
                <a:ea typeface="Roboto"/>
                <a:cs typeface="Roboto"/>
                <a:sym typeface="Roboto"/>
              </a:rPr>
              <a:t>purchase_info</a:t>
            </a:r>
            <a:endParaRPr b="1">
              <a:latin typeface="Roboto"/>
              <a:ea typeface="Roboto"/>
              <a:cs typeface="Roboto"/>
              <a:sym typeface="Roboto"/>
            </a:endParaRPr>
          </a:p>
        </p:txBody>
      </p:sp>
      <p:sp>
        <p:nvSpPr>
          <p:cNvPr id="253" name="Google Shape;253;p43"/>
          <p:cNvSpPr txBox="1"/>
          <p:nvPr>
            <p:ph type="title"/>
          </p:nvPr>
        </p:nvSpPr>
        <p:spPr>
          <a:xfrm>
            <a:off x="348550" y="1017725"/>
            <a:ext cx="8520600" cy="131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s" sz="1620">
                <a:solidFill>
                  <a:schemeClr val="lt2"/>
                </a:solidFill>
                <a:latin typeface="Roboto"/>
                <a:ea typeface="Roboto"/>
                <a:cs typeface="Roboto"/>
                <a:sym typeface="Roboto"/>
              </a:rPr>
              <a:t>Esta vista me detalla la información de las compras realizadas en la tienda, donde puede observar los detalles de la misma e incluso hacer el seguimiento de los pagos y del estado del envío. </a:t>
            </a:r>
            <a:endParaRPr sz="1620">
              <a:solidFill>
                <a:schemeClr val="lt2"/>
              </a:solidFill>
              <a:latin typeface="Roboto"/>
              <a:ea typeface="Roboto"/>
              <a:cs typeface="Roboto"/>
              <a:sym typeface="Roboto"/>
            </a:endParaRPr>
          </a:p>
        </p:txBody>
      </p:sp>
      <p:pic>
        <p:nvPicPr>
          <p:cNvPr id="254" name="Google Shape;254;p43"/>
          <p:cNvPicPr preferRelativeResize="0"/>
          <p:nvPr/>
        </p:nvPicPr>
        <p:blipFill>
          <a:blip r:embed="rId3">
            <a:alphaModFix/>
          </a:blip>
          <a:stretch>
            <a:fillRect/>
          </a:stretch>
        </p:blipFill>
        <p:spPr>
          <a:xfrm>
            <a:off x="449550" y="2059872"/>
            <a:ext cx="4192850" cy="1715900"/>
          </a:xfrm>
          <a:prstGeom prst="rect">
            <a:avLst/>
          </a:prstGeom>
          <a:noFill/>
          <a:ln>
            <a:noFill/>
          </a:ln>
        </p:spPr>
      </p:pic>
      <p:pic>
        <p:nvPicPr>
          <p:cNvPr id="255" name="Google Shape;255;p43"/>
          <p:cNvPicPr preferRelativeResize="0"/>
          <p:nvPr/>
        </p:nvPicPr>
        <p:blipFill>
          <a:blip r:embed="rId4">
            <a:alphaModFix/>
          </a:blip>
          <a:stretch>
            <a:fillRect/>
          </a:stretch>
        </p:blipFill>
        <p:spPr>
          <a:xfrm>
            <a:off x="2570023" y="2899048"/>
            <a:ext cx="6299125" cy="15268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Roboto"/>
                <a:ea typeface="Roboto"/>
                <a:cs typeface="Roboto"/>
                <a:sym typeface="Roboto"/>
              </a:rPr>
              <a:t>Vista </a:t>
            </a:r>
            <a:r>
              <a:rPr b="1" lang="es">
                <a:solidFill>
                  <a:srgbClr val="A380D1"/>
                </a:solidFill>
                <a:latin typeface="Roboto"/>
                <a:ea typeface="Roboto"/>
                <a:cs typeface="Roboto"/>
                <a:sym typeface="Roboto"/>
              </a:rPr>
              <a:t>user_total_purchase</a:t>
            </a:r>
            <a:endParaRPr b="1">
              <a:latin typeface="Roboto"/>
              <a:ea typeface="Roboto"/>
              <a:cs typeface="Roboto"/>
              <a:sym typeface="Roboto"/>
            </a:endParaRPr>
          </a:p>
        </p:txBody>
      </p:sp>
      <p:sp>
        <p:nvSpPr>
          <p:cNvPr id="261" name="Google Shape;261;p44"/>
          <p:cNvSpPr txBox="1"/>
          <p:nvPr>
            <p:ph type="title"/>
          </p:nvPr>
        </p:nvSpPr>
        <p:spPr>
          <a:xfrm>
            <a:off x="348550" y="1017725"/>
            <a:ext cx="8520600" cy="131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s" sz="1620">
                <a:solidFill>
                  <a:schemeClr val="lt2"/>
                </a:solidFill>
                <a:latin typeface="Roboto"/>
                <a:ea typeface="Roboto"/>
                <a:cs typeface="Roboto"/>
                <a:sym typeface="Roboto"/>
              </a:rPr>
              <a:t>Esta vista me muestra la suma de dinero en total (puede haber más de una compra de un mismo cliente) de cada usuario que compró en la tienda. Con esta información podría ofrecer algún beneficio a los usuarios que más compraron.</a:t>
            </a:r>
            <a:endParaRPr sz="1620">
              <a:solidFill>
                <a:schemeClr val="lt2"/>
              </a:solidFill>
              <a:latin typeface="Roboto"/>
              <a:ea typeface="Roboto"/>
              <a:cs typeface="Roboto"/>
              <a:sym typeface="Roboto"/>
            </a:endParaRPr>
          </a:p>
        </p:txBody>
      </p:sp>
      <p:pic>
        <p:nvPicPr>
          <p:cNvPr id="262" name="Google Shape;262;p44"/>
          <p:cNvPicPr preferRelativeResize="0"/>
          <p:nvPr/>
        </p:nvPicPr>
        <p:blipFill>
          <a:blip r:embed="rId3">
            <a:alphaModFix/>
          </a:blip>
          <a:stretch>
            <a:fillRect/>
          </a:stretch>
        </p:blipFill>
        <p:spPr>
          <a:xfrm>
            <a:off x="1306250" y="2175750"/>
            <a:ext cx="4404676" cy="920750"/>
          </a:xfrm>
          <a:prstGeom prst="rect">
            <a:avLst/>
          </a:prstGeom>
          <a:noFill/>
          <a:ln>
            <a:noFill/>
          </a:ln>
        </p:spPr>
      </p:pic>
      <p:pic>
        <p:nvPicPr>
          <p:cNvPr id="263" name="Google Shape;263;p44"/>
          <p:cNvPicPr preferRelativeResize="0"/>
          <p:nvPr/>
        </p:nvPicPr>
        <p:blipFill>
          <a:blip r:embed="rId4">
            <a:alphaModFix/>
          </a:blip>
          <a:stretch>
            <a:fillRect/>
          </a:stretch>
        </p:blipFill>
        <p:spPr>
          <a:xfrm>
            <a:off x="4890625" y="2740450"/>
            <a:ext cx="1657350" cy="12668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5"/>
          <p:cNvSpPr txBox="1"/>
          <p:nvPr>
            <p:ph type="ctrTitle"/>
          </p:nvPr>
        </p:nvSpPr>
        <p:spPr>
          <a:xfrm>
            <a:off x="260100" y="1355850"/>
            <a:ext cx="8520600" cy="1215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solidFill>
                  <a:srgbClr val="D99594"/>
                </a:solidFill>
                <a:latin typeface="Roboto"/>
                <a:ea typeface="Roboto"/>
                <a:cs typeface="Roboto"/>
                <a:sym typeface="Roboto"/>
              </a:rPr>
              <a:t>Functions</a:t>
            </a:r>
            <a:endParaRPr>
              <a:solidFill>
                <a:srgbClr val="D99594"/>
              </a:solidFill>
              <a:latin typeface="Roboto"/>
              <a:ea typeface="Roboto"/>
              <a:cs typeface="Roboto"/>
              <a:sym typeface="Roboto"/>
            </a:endParaRPr>
          </a:p>
        </p:txBody>
      </p:sp>
      <p:sp>
        <p:nvSpPr>
          <p:cNvPr id="269" name="Google Shape;269;p45"/>
          <p:cNvSpPr txBox="1"/>
          <p:nvPr>
            <p:ph idx="1" type="subTitle"/>
          </p:nvPr>
        </p:nvSpPr>
        <p:spPr>
          <a:xfrm>
            <a:off x="311700" y="2472550"/>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s">
                <a:solidFill>
                  <a:schemeClr val="dk1"/>
                </a:solidFill>
                <a:latin typeface="Roboto"/>
                <a:ea typeface="Roboto"/>
                <a:cs typeface="Roboto"/>
                <a:sym typeface="Roboto"/>
              </a:rPr>
              <a:t>Descripción de las funciones de la </a:t>
            </a:r>
            <a:endParaRPr>
              <a:solidFill>
                <a:schemeClr val="dk1"/>
              </a:solidFill>
              <a:latin typeface="Roboto"/>
              <a:ea typeface="Roboto"/>
              <a:cs typeface="Roboto"/>
              <a:sym typeface="Roboto"/>
            </a:endParaRPr>
          </a:p>
          <a:p>
            <a:pPr indent="0" lvl="0" marL="0" rtl="0" algn="ctr">
              <a:spcBef>
                <a:spcPts val="0"/>
              </a:spcBef>
              <a:spcAft>
                <a:spcPts val="0"/>
              </a:spcAft>
              <a:buNone/>
            </a:pPr>
            <a:r>
              <a:rPr lang="es">
                <a:solidFill>
                  <a:schemeClr val="dk1"/>
                </a:solidFill>
                <a:latin typeface="Roboto"/>
                <a:ea typeface="Roboto"/>
                <a:cs typeface="Roboto"/>
                <a:sym typeface="Roboto"/>
              </a:rPr>
              <a:t>base de datos</a:t>
            </a:r>
            <a:endParaRPr>
              <a:solidFill>
                <a:schemeClr val="dk1"/>
              </a:solidFill>
              <a:latin typeface="Roboto"/>
              <a:ea typeface="Roboto"/>
              <a:cs typeface="Roboto"/>
              <a:sym typeface="Roboto"/>
            </a:endParaRPr>
          </a:p>
        </p:txBody>
      </p:sp>
      <p:pic>
        <p:nvPicPr>
          <p:cNvPr id="270" name="Google Shape;270;p45"/>
          <p:cNvPicPr preferRelativeResize="0"/>
          <p:nvPr/>
        </p:nvPicPr>
        <p:blipFill>
          <a:blip r:embed="rId3">
            <a:alphaModFix amt="8000"/>
          </a:blip>
          <a:stretch>
            <a:fillRect/>
          </a:stretch>
        </p:blipFill>
        <p:spPr>
          <a:xfrm>
            <a:off x="0" y="0"/>
            <a:ext cx="9144000" cy="5143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Roboto"/>
                <a:ea typeface="Roboto"/>
                <a:cs typeface="Roboto"/>
                <a:sym typeface="Roboto"/>
              </a:rPr>
              <a:t>función</a:t>
            </a:r>
            <a:r>
              <a:rPr lang="es">
                <a:latin typeface="Roboto"/>
                <a:ea typeface="Roboto"/>
                <a:cs typeface="Roboto"/>
                <a:sym typeface="Roboto"/>
              </a:rPr>
              <a:t> </a:t>
            </a:r>
            <a:r>
              <a:rPr b="1" lang="es">
                <a:solidFill>
                  <a:srgbClr val="D99594"/>
                </a:solidFill>
                <a:latin typeface="Roboto"/>
                <a:ea typeface="Roboto"/>
                <a:cs typeface="Roboto"/>
                <a:sym typeface="Roboto"/>
              </a:rPr>
              <a:t>get_product_price</a:t>
            </a:r>
            <a:endParaRPr b="1">
              <a:solidFill>
                <a:srgbClr val="D99594"/>
              </a:solidFill>
              <a:latin typeface="Roboto"/>
              <a:ea typeface="Roboto"/>
              <a:cs typeface="Roboto"/>
              <a:sym typeface="Roboto"/>
            </a:endParaRPr>
          </a:p>
        </p:txBody>
      </p:sp>
      <p:sp>
        <p:nvSpPr>
          <p:cNvPr id="276" name="Google Shape;276;p46"/>
          <p:cNvSpPr txBox="1"/>
          <p:nvPr>
            <p:ph type="title"/>
          </p:nvPr>
        </p:nvSpPr>
        <p:spPr>
          <a:xfrm>
            <a:off x="348550" y="1017725"/>
            <a:ext cx="8520600" cy="131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s" sz="1520">
                <a:solidFill>
                  <a:schemeClr val="lt2"/>
                </a:solidFill>
                <a:latin typeface="Roboto"/>
                <a:ea typeface="Roboto"/>
                <a:cs typeface="Roboto"/>
                <a:sym typeface="Roboto"/>
              </a:rPr>
              <a:t>Esta función recibe el ID (número identificador) de un producto por parámetro, busca el registro que coincide en la tabla </a:t>
            </a:r>
            <a:r>
              <a:rPr b="1" lang="es" sz="1520">
                <a:solidFill>
                  <a:schemeClr val="lt2"/>
                </a:solidFill>
                <a:latin typeface="Roboto"/>
                <a:ea typeface="Roboto"/>
                <a:cs typeface="Roboto"/>
                <a:sym typeface="Roboto"/>
              </a:rPr>
              <a:t>product</a:t>
            </a:r>
            <a:r>
              <a:rPr lang="es" sz="1520">
                <a:solidFill>
                  <a:schemeClr val="lt2"/>
                </a:solidFill>
                <a:latin typeface="Roboto"/>
                <a:ea typeface="Roboto"/>
                <a:cs typeface="Roboto"/>
                <a:sym typeface="Roboto"/>
              </a:rPr>
              <a:t> y devuelve el precio de dicho producto. Sirve para conocer el precio de un producto a través de su ID.</a:t>
            </a:r>
            <a:endParaRPr sz="1520">
              <a:solidFill>
                <a:schemeClr val="lt2"/>
              </a:solidFill>
              <a:latin typeface="Roboto"/>
              <a:ea typeface="Roboto"/>
              <a:cs typeface="Roboto"/>
              <a:sym typeface="Roboto"/>
            </a:endParaRPr>
          </a:p>
        </p:txBody>
      </p:sp>
      <p:pic>
        <p:nvPicPr>
          <p:cNvPr id="277" name="Google Shape;277;p46"/>
          <p:cNvPicPr preferRelativeResize="0"/>
          <p:nvPr/>
        </p:nvPicPr>
        <p:blipFill>
          <a:blip r:embed="rId3">
            <a:alphaModFix/>
          </a:blip>
          <a:stretch>
            <a:fillRect/>
          </a:stretch>
        </p:blipFill>
        <p:spPr>
          <a:xfrm>
            <a:off x="1007175" y="2142175"/>
            <a:ext cx="3686800" cy="2166400"/>
          </a:xfrm>
          <a:prstGeom prst="rect">
            <a:avLst/>
          </a:prstGeom>
          <a:noFill/>
          <a:ln>
            <a:noFill/>
          </a:ln>
        </p:spPr>
      </p:pic>
      <p:pic>
        <p:nvPicPr>
          <p:cNvPr id="278" name="Google Shape;278;p46"/>
          <p:cNvPicPr preferRelativeResize="0"/>
          <p:nvPr/>
        </p:nvPicPr>
        <p:blipFill>
          <a:blip r:embed="rId4">
            <a:alphaModFix/>
          </a:blip>
          <a:stretch>
            <a:fillRect/>
          </a:stretch>
        </p:blipFill>
        <p:spPr>
          <a:xfrm>
            <a:off x="4986400" y="2739025"/>
            <a:ext cx="3089950" cy="276475"/>
          </a:xfrm>
          <a:prstGeom prst="rect">
            <a:avLst/>
          </a:prstGeom>
          <a:noFill/>
          <a:ln>
            <a:noFill/>
          </a:ln>
        </p:spPr>
      </p:pic>
      <p:pic>
        <p:nvPicPr>
          <p:cNvPr id="279" name="Google Shape;279;p46"/>
          <p:cNvPicPr preferRelativeResize="0"/>
          <p:nvPr/>
        </p:nvPicPr>
        <p:blipFill>
          <a:blip r:embed="rId5">
            <a:alphaModFix/>
          </a:blip>
          <a:stretch>
            <a:fillRect/>
          </a:stretch>
        </p:blipFill>
        <p:spPr>
          <a:xfrm>
            <a:off x="5701175" y="3057350"/>
            <a:ext cx="1123400" cy="4134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Roboto"/>
                <a:ea typeface="Roboto"/>
                <a:cs typeface="Roboto"/>
                <a:sym typeface="Roboto"/>
              </a:rPr>
              <a:t>función </a:t>
            </a:r>
            <a:r>
              <a:rPr b="1" lang="es">
                <a:solidFill>
                  <a:srgbClr val="D99594"/>
                </a:solidFill>
                <a:latin typeface="Roboto"/>
                <a:ea typeface="Roboto"/>
                <a:cs typeface="Roboto"/>
                <a:sym typeface="Roboto"/>
              </a:rPr>
              <a:t>check_stock</a:t>
            </a:r>
            <a:endParaRPr b="1">
              <a:solidFill>
                <a:srgbClr val="D99594"/>
              </a:solidFill>
              <a:latin typeface="Roboto"/>
              <a:ea typeface="Roboto"/>
              <a:cs typeface="Roboto"/>
              <a:sym typeface="Roboto"/>
            </a:endParaRPr>
          </a:p>
        </p:txBody>
      </p:sp>
      <p:sp>
        <p:nvSpPr>
          <p:cNvPr id="285" name="Google Shape;285;p47"/>
          <p:cNvSpPr txBox="1"/>
          <p:nvPr>
            <p:ph type="title"/>
          </p:nvPr>
        </p:nvSpPr>
        <p:spPr>
          <a:xfrm>
            <a:off x="348550" y="1017725"/>
            <a:ext cx="8520600" cy="131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sz="1620">
                <a:solidFill>
                  <a:schemeClr val="lt2"/>
                </a:solidFill>
                <a:latin typeface="Roboto"/>
                <a:ea typeface="Roboto"/>
                <a:cs typeface="Roboto"/>
                <a:sym typeface="Roboto"/>
              </a:rPr>
              <a:t>Esta función se usa para conocer el estado de stock de un producto (y saber si tengo que reponer o no stock).</a:t>
            </a:r>
            <a:endParaRPr sz="1620">
              <a:solidFill>
                <a:schemeClr val="lt2"/>
              </a:solidFill>
              <a:latin typeface="Roboto"/>
              <a:ea typeface="Roboto"/>
              <a:cs typeface="Roboto"/>
              <a:sym typeface="Roboto"/>
            </a:endParaRPr>
          </a:p>
          <a:p>
            <a:pPr indent="0" lvl="0" marL="0" rtl="0" algn="l">
              <a:spcBef>
                <a:spcPts val="0"/>
              </a:spcBef>
              <a:spcAft>
                <a:spcPts val="0"/>
              </a:spcAft>
              <a:buNone/>
            </a:pPr>
            <a:r>
              <a:rPr lang="es" sz="1620">
                <a:solidFill>
                  <a:schemeClr val="lt2"/>
                </a:solidFill>
                <a:latin typeface="Roboto"/>
                <a:ea typeface="Roboto"/>
                <a:cs typeface="Roboto"/>
                <a:sym typeface="Roboto"/>
              </a:rPr>
              <a:t>Recibe el ID del producto por parámetro, busca el registro correspondiente en la tabla </a:t>
            </a:r>
            <a:r>
              <a:rPr b="1" lang="es" sz="1620">
                <a:solidFill>
                  <a:schemeClr val="lt2"/>
                </a:solidFill>
                <a:latin typeface="Roboto"/>
                <a:ea typeface="Roboto"/>
                <a:cs typeface="Roboto"/>
                <a:sym typeface="Roboto"/>
              </a:rPr>
              <a:t>product,</a:t>
            </a:r>
            <a:r>
              <a:rPr lang="es" sz="1620">
                <a:solidFill>
                  <a:schemeClr val="lt2"/>
                </a:solidFill>
                <a:latin typeface="Roboto"/>
                <a:ea typeface="Roboto"/>
                <a:cs typeface="Roboto"/>
                <a:sym typeface="Roboto"/>
              </a:rPr>
              <a:t> stock correspondiente a ese producto y dependiendo la cantidad de producto que haya retorna el alerta correspondiente.</a:t>
            </a:r>
            <a:endParaRPr sz="1620">
              <a:solidFill>
                <a:schemeClr val="lt2"/>
              </a:solidFill>
              <a:latin typeface="Roboto"/>
              <a:ea typeface="Roboto"/>
              <a:cs typeface="Roboto"/>
              <a:sym typeface="Roboto"/>
            </a:endParaRPr>
          </a:p>
          <a:p>
            <a:pPr indent="0" lvl="0" marL="0" rtl="0" algn="l">
              <a:spcBef>
                <a:spcPts val="0"/>
              </a:spcBef>
              <a:spcAft>
                <a:spcPts val="0"/>
              </a:spcAft>
              <a:buSzPct val="61111"/>
              <a:buNone/>
            </a:pPr>
            <a:r>
              <a:t/>
            </a:r>
            <a:endParaRPr sz="1620">
              <a:solidFill>
                <a:schemeClr val="lt2"/>
              </a:solidFill>
              <a:latin typeface="Roboto"/>
              <a:ea typeface="Roboto"/>
              <a:cs typeface="Roboto"/>
              <a:sym typeface="Roboto"/>
            </a:endParaRPr>
          </a:p>
        </p:txBody>
      </p:sp>
      <p:pic>
        <p:nvPicPr>
          <p:cNvPr id="286" name="Google Shape;286;p47"/>
          <p:cNvPicPr preferRelativeResize="0"/>
          <p:nvPr/>
        </p:nvPicPr>
        <p:blipFill>
          <a:blip r:embed="rId3">
            <a:alphaModFix/>
          </a:blip>
          <a:stretch>
            <a:fillRect/>
          </a:stretch>
        </p:blipFill>
        <p:spPr>
          <a:xfrm>
            <a:off x="469250" y="2328725"/>
            <a:ext cx="3191101" cy="2509975"/>
          </a:xfrm>
          <a:prstGeom prst="rect">
            <a:avLst/>
          </a:prstGeom>
          <a:noFill/>
          <a:ln>
            <a:noFill/>
          </a:ln>
        </p:spPr>
      </p:pic>
      <p:pic>
        <p:nvPicPr>
          <p:cNvPr id="287" name="Google Shape;287;p47"/>
          <p:cNvPicPr preferRelativeResize="0"/>
          <p:nvPr/>
        </p:nvPicPr>
        <p:blipFill>
          <a:blip r:embed="rId4">
            <a:alphaModFix/>
          </a:blip>
          <a:stretch>
            <a:fillRect/>
          </a:stretch>
        </p:blipFill>
        <p:spPr>
          <a:xfrm>
            <a:off x="4129875" y="3046900"/>
            <a:ext cx="2642400" cy="259225"/>
          </a:xfrm>
          <a:prstGeom prst="rect">
            <a:avLst/>
          </a:prstGeom>
          <a:noFill/>
          <a:ln>
            <a:noFill/>
          </a:ln>
        </p:spPr>
      </p:pic>
      <p:pic>
        <p:nvPicPr>
          <p:cNvPr id="288" name="Google Shape;288;p47"/>
          <p:cNvPicPr preferRelativeResize="0"/>
          <p:nvPr/>
        </p:nvPicPr>
        <p:blipFill>
          <a:blip r:embed="rId5">
            <a:alphaModFix/>
          </a:blip>
          <a:stretch>
            <a:fillRect/>
          </a:stretch>
        </p:blipFill>
        <p:spPr>
          <a:xfrm>
            <a:off x="4527800" y="3306125"/>
            <a:ext cx="2642400" cy="44648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Roboto"/>
                <a:ea typeface="Roboto"/>
                <a:cs typeface="Roboto"/>
                <a:sym typeface="Roboto"/>
              </a:rPr>
              <a:t>función </a:t>
            </a:r>
            <a:r>
              <a:rPr b="1" lang="es">
                <a:solidFill>
                  <a:srgbClr val="D99594"/>
                </a:solidFill>
                <a:latin typeface="Roboto"/>
                <a:ea typeface="Roboto"/>
                <a:cs typeface="Roboto"/>
                <a:sym typeface="Roboto"/>
              </a:rPr>
              <a:t>change_username</a:t>
            </a:r>
            <a:endParaRPr b="1">
              <a:solidFill>
                <a:srgbClr val="D99594"/>
              </a:solidFill>
              <a:latin typeface="Roboto"/>
              <a:ea typeface="Roboto"/>
              <a:cs typeface="Roboto"/>
              <a:sym typeface="Roboto"/>
            </a:endParaRPr>
          </a:p>
        </p:txBody>
      </p:sp>
      <p:sp>
        <p:nvSpPr>
          <p:cNvPr id="294" name="Google Shape;294;p48"/>
          <p:cNvSpPr txBox="1"/>
          <p:nvPr>
            <p:ph type="title"/>
          </p:nvPr>
        </p:nvSpPr>
        <p:spPr>
          <a:xfrm>
            <a:off x="348550" y="1017725"/>
            <a:ext cx="8520600" cy="131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620">
                <a:solidFill>
                  <a:schemeClr val="lt2"/>
                </a:solidFill>
                <a:latin typeface="Roboto"/>
                <a:ea typeface="Roboto"/>
                <a:cs typeface="Roboto"/>
                <a:sym typeface="Roboto"/>
              </a:rPr>
              <a:t>Esta función actualiza el username de un usuario. Recibe por parámetro dos parámetros: primero el nombre de usuario a modificar, y segundo el nuevo nombre a reemplazar. </a:t>
            </a:r>
            <a:endParaRPr sz="1620">
              <a:solidFill>
                <a:schemeClr val="lt2"/>
              </a:solidFill>
              <a:latin typeface="Roboto"/>
              <a:ea typeface="Roboto"/>
              <a:cs typeface="Roboto"/>
              <a:sym typeface="Roboto"/>
            </a:endParaRPr>
          </a:p>
          <a:p>
            <a:pPr indent="0" lvl="0" marL="0" rtl="0" algn="l">
              <a:spcBef>
                <a:spcPts val="0"/>
              </a:spcBef>
              <a:spcAft>
                <a:spcPts val="0"/>
              </a:spcAft>
              <a:buSzPts val="990"/>
              <a:buNone/>
            </a:pPr>
            <a:r>
              <a:t/>
            </a:r>
            <a:endParaRPr sz="1620">
              <a:solidFill>
                <a:schemeClr val="lt2"/>
              </a:solidFill>
              <a:latin typeface="Roboto"/>
              <a:ea typeface="Roboto"/>
              <a:cs typeface="Roboto"/>
              <a:sym typeface="Roboto"/>
            </a:endParaRPr>
          </a:p>
        </p:txBody>
      </p:sp>
      <p:pic>
        <p:nvPicPr>
          <p:cNvPr id="295" name="Google Shape;295;p48"/>
          <p:cNvPicPr preferRelativeResize="0"/>
          <p:nvPr/>
        </p:nvPicPr>
        <p:blipFill>
          <a:blip r:embed="rId3">
            <a:alphaModFix/>
          </a:blip>
          <a:stretch>
            <a:fillRect/>
          </a:stretch>
        </p:blipFill>
        <p:spPr>
          <a:xfrm>
            <a:off x="434075" y="1892100"/>
            <a:ext cx="5836875" cy="1799500"/>
          </a:xfrm>
          <a:prstGeom prst="rect">
            <a:avLst/>
          </a:prstGeom>
          <a:noFill/>
          <a:ln>
            <a:noFill/>
          </a:ln>
        </p:spPr>
      </p:pic>
      <p:pic>
        <p:nvPicPr>
          <p:cNvPr id="296" name="Google Shape;296;p48"/>
          <p:cNvPicPr preferRelativeResize="0"/>
          <p:nvPr/>
        </p:nvPicPr>
        <p:blipFill>
          <a:blip r:embed="rId4">
            <a:alphaModFix/>
          </a:blip>
          <a:stretch>
            <a:fillRect/>
          </a:stretch>
        </p:blipFill>
        <p:spPr>
          <a:xfrm>
            <a:off x="5373250" y="3129200"/>
            <a:ext cx="2868850" cy="371900"/>
          </a:xfrm>
          <a:prstGeom prst="rect">
            <a:avLst/>
          </a:prstGeom>
          <a:noFill/>
          <a:ln>
            <a:noFill/>
          </a:ln>
        </p:spPr>
      </p:pic>
      <p:pic>
        <p:nvPicPr>
          <p:cNvPr id="297" name="Google Shape;297;p48"/>
          <p:cNvPicPr preferRelativeResize="0"/>
          <p:nvPr/>
        </p:nvPicPr>
        <p:blipFill>
          <a:blip r:embed="rId5">
            <a:alphaModFix/>
          </a:blip>
          <a:stretch>
            <a:fillRect/>
          </a:stretch>
        </p:blipFill>
        <p:spPr>
          <a:xfrm>
            <a:off x="5373250" y="3501100"/>
            <a:ext cx="2109850" cy="5060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Roboto"/>
                <a:ea typeface="Roboto"/>
                <a:cs typeface="Roboto"/>
                <a:sym typeface="Roboto"/>
              </a:rPr>
              <a:t>función </a:t>
            </a:r>
            <a:r>
              <a:rPr b="1" lang="es">
                <a:solidFill>
                  <a:srgbClr val="D99594"/>
                </a:solidFill>
                <a:latin typeface="Roboto"/>
                <a:ea typeface="Roboto"/>
                <a:cs typeface="Roboto"/>
                <a:sym typeface="Roboto"/>
              </a:rPr>
              <a:t>decrease_stock</a:t>
            </a:r>
            <a:endParaRPr b="1">
              <a:solidFill>
                <a:srgbClr val="D99594"/>
              </a:solidFill>
              <a:latin typeface="Roboto"/>
              <a:ea typeface="Roboto"/>
              <a:cs typeface="Roboto"/>
              <a:sym typeface="Roboto"/>
            </a:endParaRPr>
          </a:p>
        </p:txBody>
      </p:sp>
      <p:sp>
        <p:nvSpPr>
          <p:cNvPr id="303" name="Google Shape;303;p49"/>
          <p:cNvSpPr txBox="1"/>
          <p:nvPr>
            <p:ph type="title"/>
          </p:nvPr>
        </p:nvSpPr>
        <p:spPr>
          <a:xfrm>
            <a:off x="348550" y="921925"/>
            <a:ext cx="8520600" cy="1473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sz="1508">
                <a:solidFill>
                  <a:schemeClr val="lt2"/>
                </a:solidFill>
                <a:latin typeface="Roboto"/>
                <a:ea typeface="Roboto"/>
                <a:cs typeface="Roboto"/>
                <a:sym typeface="Roboto"/>
              </a:rPr>
              <a:t>Esta función se utiliza para decrementar la cantidad de stock vendida de un producto. Como primer parámetro recibe el ID del producto, y como segundo parámetro la cantidad vendida (a decrementar de stock). </a:t>
            </a:r>
            <a:endParaRPr sz="1286">
              <a:solidFill>
                <a:schemeClr val="lt2"/>
              </a:solidFill>
              <a:latin typeface="Roboto"/>
              <a:ea typeface="Roboto"/>
              <a:cs typeface="Roboto"/>
              <a:sym typeface="Roboto"/>
            </a:endParaRPr>
          </a:p>
          <a:p>
            <a:pPr indent="0" lvl="0" marL="0" rtl="0" algn="l">
              <a:spcBef>
                <a:spcPts val="0"/>
              </a:spcBef>
              <a:spcAft>
                <a:spcPts val="0"/>
              </a:spcAft>
              <a:buNone/>
            </a:pPr>
            <a:r>
              <a:rPr lang="es" sz="1508">
                <a:solidFill>
                  <a:schemeClr val="lt2"/>
                </a:solidFill>
                <a:latin typeface="Roboto"/>
                <a:ea typeface="Roboto"/>
                <a:cs typeface="Roboto"/>
                <a:sym typeface="Roboto"/>
              </a:rPr>
              <a:t>Si la cantidad que se quiere decrementar es mayor al stock que hay del producto, no decrementa y retorna un mensaje de error.</a:t>
            </a:r>
            <a:endParaRPr sz="1508">
              <a:solidFill>
                <a:schemeClr val="lt2"/>
              </a:solidFill>
              <a:latin typeface="Roboto"/>
              <a:ea typeface="Roboto"/>
              <a:cs typeface="Roboto"/>
              <a:sym typeface="Roboto"/>
            </a:endParaRPr>
          </a:p>
          <a:p>
            <a:pPr indent="0" lvl="0" marL="0" rtl="0" algn="l">
              <a:spcBef>
                <a:spcPts val="0"/>
              </a:spcBef>
              <a:spcAft>
                <a:spcPts val="0"/>
              </a:spcAft>
              <a:buNone/>
            </a:pPr>
            <a:r>
              <a:rPr lang="es" sz="1508">
                <a:solidFill>
                  <a:schemeClr val="lt2"/>
                </a:solidFill>
                <a:latin typeface="Roboto"/>
                <a:ea typeface="Roboto"/>
                <a:cs typeface="Roboto"/>
                <a:sym typeface="Roboto"/>
              </a:rPr>
              <a:t>Si el decremento tiene éxito, retorna un mensaje confirmado la acción y muestra el stock remanente actualizado.</a:t>
            </a:r>
            <a:endParaRPr sz="1508">
              <a:solidFill>
                <a:schemeClr val="lt2"/>
              </a:solidFill>
              <a:latin typeface="Roboto"/>
              <a:ea typeface="Roboto"/>
              <a:cs typeface="Roboto"/>
              <a:sym typeface="Roboto"/>
            </a:endParaRPr>
          </a:p>
          <a:p>
            <a:pPr indent="0" lvl="0" marL="0" rtl="0" algn="l">
              <a:spcBef>
                <a:spcPts val="0"/>
              </a:spcBef>
              <a:spcAft>
                <a:spcPts val="0"/>
              </a:spcAft>
              <a:buNone/>
            </a:pPr>
            <a:r>
              <a:t/>
            </a:r>
            <a:endParaRPr sz="1620">
              <a:solidFill>
                <a:schemeClr val="lt2"/>
              </a:solidFill>
              <a:latin typeface="Roboto"/>
              <a:ea typeface="Roboto"/>
              <a:cs typeface="Roboto"/>
              <a:sym typeface="Roboto"/>
            </a:endParaRPr>
          </a:p>
          <a:p>
            <a:pPr indent="0" lvl="0" marL="0" rtl="0" algn="l">
              <a:spcBef>
                <a:spcPts val="0"/>
              </a:spcBef>
              <a:spcAft>
                <a:spcPts val="0"/>
              </a:spcAft>
              <a:buSzPct val="61111"/>
              <a:buNone/>
            </a:pPr>
            <a:r>
              <a:t/>
            </a:r>
            <a:endParaRPr sz="1620">
              <a:solidFill>
                <a:schemeClr val="lt2"/>
              </a:solidFill>
              <a:latin typeface="Roboto"/>
              <a:ea typeface="Roboto"/>
              <a:cs typeface="Roboto"/>
              <a:sym typeface="Roboto"/>
            </a:endParaRPr>
          </a:p>
        </p:txBody>
      </p:sp>
      <p:pic>
        <p:nvPicPr>
          <p:cNvPr id="304" name="Google Shape;304;p49"/>
          <p:cNvPicPr preferRelativeResize="0"/>
          <p:nvPr/>
        </p:nvPicPr>
        <p:blipFill>
          <a:blip r:embed="rId3">
            <a:alphaModFix/>
          </a:blip>
          <a:stretch>
            <a:fillRect/>
          </a:stretch>
        </p:blipFill>
        <p:spPr>
          <a:xfrm>
            <a:off x="677925" y="2631425"/>
            <a:ext cx="4285001" cy="2059550"/>
          </a:xfrm>
          <a:prstGeom prst="rect">
            <a:avLst/>
          </a:prstGeom>
          <a:noFill/>
          <a:ln>
            <a:noFill/>
          </a:ln>
        </p:spPr>
      </p:pic>
      <p:pic>
        <p:nvPicPr>
          <p:cNvPr id="305" name="Google Shape;305;p49"/>
          <p:cNvPicPr preferRelativeResize="0"/>
          <p:nvPr/>
        </p:nvPicPr>
        <p:blipFill rotWithShape="1">
          <a:blip r:embed="rId4">
            <a:alphaModFix/>
          </a:blip>
          <a:srcRect b="0" l="0" r="33404" t="0"/>
          <a:stretch/>
        </p:blipFill>
        <p:spPr>
          <a:xfrm>
            <a:off x="5195200" y="2394925"/>
            <a:ext cx="2350576" cy="768825"/>
          </a:xfrm>
          <a:prstGeom prst="rect">
            <a:avLst/>
          </a:prstGeom>
          <a:noFill/>
          <a:ln>
            <a:noFill/>
          </a:ln>
        </p:spPr>
      </p:pic>
      <p:pic>
        <p:nvPicPr>
          <p:cNvPr id="306" name="Google Shape;306;p49"/>
          <p:cNvPicPr preferRelativeResize="0"/>
          <p:nvPr/>
        </p:nvPicPr>
        <p:blipFill>
          <a:blip r:embed="rId5">
            <a:alphaModFix/>
          </a:blip>
          <a:stretch>
            <a:fillRect/>
          </a:stretch>
        </p:blipFill>
        <p:spPr>
          <a:xfrm>
            <a:off x="5151000" y="3416700"/>
            <a:ext cx="1692050" cy="201425"/>
          </a:xfrm>
          <a:prstGeom prst="rect">
            <a:avLst/>
          </a:prstGeom>
          <a:noFill/>
          <a:ln>
            <a:noFill/>
          </a:ln>
        </p:spPr>
      </p:pic>
      <p:pic>
        <p:nvPicPr>
          <p:cNvPr id="307" name="Google Shape;307;p49"/>
          <p:cNvPicPr preferRelativeResize="0"/>
          <p:nvPr/>
        </p:nvPicPr>
        <p:blipFill>
          <a:blip r:embed="rId6">
            <a:alphaModFix/>
          </a:blip>
          <a:stretch>
            <a:fillRect/>
          </a:stretch>
        </p:blipFill>
        <p:spPr>
          <a:xfrm>
            <a:off x="5396775" y="3618125"/>
            <a:ext cx="3124525" cy="317100"/>
          </a:xfrm>
          <a:prstGeom prst="rect">
            <a:avLst/>
          </a:prstGeom>
          <a:noFill/>
          <a:ln>
            <a:noFill/>
          </a:ln>
        </p:spPr>
      </p:pic>
      <p:pic>
        <p:nvPicPr>
          <p:cNvPr id="308" name="Google Shape;308;p49"/>
          <p:cNvPicPr preferRelativeResize="0"/>
          <p:nvPr/>
        </p:nvPicPr>
        <p:blipFill>
          <a:blip r:embed="rId7">
            <a:alphaModFix/>
          </a:blip>
          <a:stretch>
            <a:fillRect/>
          </a:stretch>
        </p:blipFill>
        <p:spPr>
          <a:xfrm>
            <a:off x="5837375" y="4153925"/>
            <a:ext cx="2350575" cy="79296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Roboto"/>
                <a:ea typeface="Roboto"/>
                <a:cs typeface="Roboto"/>
                <a:sym typeface="Roboto"/>
              </a:rPr>
              <a:t>función </a:t>
            </a:r>
            <a:r>
              <a:rPr b="1" lang="es">
                <a:solidFill>
                  <a:srgbClr val="D99594"/>
                </a:solidFill>
                <a:latin typeface="Roboto"/>
                <a:ea typeface="Roboto"/>
                <a:cs typeface="Roboto"/>
                <a:sym typeface="Roboto"/>
              </a:rPr>
              <a:t>top_purchase</a:t>
            </a:r>
            <a:endParaRPr b="1">
              <a:solidFill>
                <a:srgbClr val="D99594"/>
              </a:solidFill>
              <a:latin typeface="Roboto"/>
              <a:ea typeface="Roboto"/>
              <a:cs typeface="Roboto"/>
              <a:sym typeface="Roboto"/>
            </a:endParaRPr>
          </a:p>
        </p:txBody>
      </p:sp>
      <p:sp>
        <p:nvSpPr>
          <p:cNvPr id="314" name="Google Shape;314;p50"/>
          <p:cNvSpPr txBox="1"/>
          <p:nvPr>
            <p:ph type="title"/>
          </p:nvPr>
        </p:nvSpPr>
        <p:spPr>
          <a:xfrm>
            <a:off x="348550" y="921925"/>
            <a:ext cx="8520600" cy="1473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sz="1508">
                <a:solidFill>
                  <a:schemeClr val="lt2"/>
                </a:solidFill>
                <a:latin typeface="Roboto"/>
                <a:ea typeface="Roboto"/>
                <a:cs typeface="Roboto"/>
                <a:sym typeface="Roboto"/>
              </a:rPr>
              <a:t>Esta función me retorna el usuario que realizó la compra </a:t>
            </a:r>
            <a:r>
              <a:rPr lang="es" sz="1508">
                <a:solidFill>
                  <a:schemeClr val="lt2"/>
                </a:solidFill>
                <a:latin typeface="Roboto"/>
                <a:ea typeface="Roboto"/>
                <a:cs typeface="Roboto"/>
                <a:sym typeface="Roboto"/>
              </a:rPr>
              <a:t>más</a:t>
            </a:r>
            <a:r>
              <a:rPr lang="es" sz="1508">
                <a:solidFill>
                  <a:schemeClr val="lt2"/>
                </a:solidFill>
                <a:latin typeface="Roboto"/>
                <a:ea typeface="Roboto"/>
                <a:cs typeface="Roboto"/>
                <a:sym typeface="Roboto"/>
              </a:rPr>
              <a:t> valiosa y también el valor de la misma en un string.</a:t>
            </a:r>
            <a:endParaRPr sz="1508">
              <a:solidFill>
                <a:schemeClr val="lt2"/>
              </a:solidFill>
              <a:latin typeface="Roboto"/>
              <a:ea typeface="Roboto"/>
              <a:cs typeface="Roboto"/>
              <a:sym typeface="Roboto"/>
            </a:endParaRPr>
          </a:p>
          <a:p>
            <a:pPr indent="0" lvl="0" marL="0" rtl="0" algn="l">
              <a:spcBef>
                <a:spcPts val="0"/>
              </a:spcBef>
              <a:spcAft>
                <a:spcPts val="0"/>
              </a:spcAft>
              <a:buNone/>
            </a:pPr>
            <a:r>
              <a:rPr lang="es" sz="1508">
                <a:solidFill>
                  <a:schemeClr val="lt2"/>
                </a:solidFill>
                <a:latin typeface="Roboto"/>
                <a:ea typeface="Roboto"/>
                <a:cs typeface="Roboto"/>
                <a:sym typeface="Roboto"/>
              </a:rPr>
              <a:t>Para ello selecciona el fichero con el precio mayor de la tabla de compras </a:t>
            </a:r>
            <a:r>
              <a:rPr b="1" lang="es" sz="1508">
                <a:solidFill>
                  <a:schemeClr val="lt2"/>
                </a:solidFill>
                <a:latin typeface="Roboto"/>
                <a:ea typeface="Roboto"/>
                <a:cs typeface="Roboto"/>
                <a:sym typeface="Roboto"/>
              </a:rPr>
              <a:t>purchase_order,</a:t>
            </a:r>
            <a:r>
              <a:rPr lang="es" sz="1508">
                <a:solidFill>
                  <a:schemeClr val="lt2"/>
                </a:solidFill>
                <a:latin typeface="Roboto"/>
                <a:ea typeface="Roboto"/>
                <a:cs typeface="Roboto"/>
                <a:sym typeface="Roboto"/>
              </a:rPr>
              <a:t> y a través de la FK del user id y el uso de JOIN, me trae también el nombre del usuario.</a:t>
            </a:r>
            <a:endParaRPr sz="1508">
              <a:solidFill>
                <a:schemeClr val="lt2"/>
              </a:solidFill>
              <a:latin typeface="Roboto"/>
              <a:ea typeface="Roboto"/>
              <a:cs typeface="Roboto"/>
              <a:sym typeface="Roboto"/>
            </a:endParaRPr>
          </a:p>
          <a:p>
            <a:pPr indent="0" lvl="0" marL="0" rtl="0" algn="l">
              <a:spcBef>
                <a:spcPts val="0"/>
              </a:spcBef>
              <a:spcAft>
                <a:spcPts val="0"/>
              </a:spcAft>
              <a:buNone/>
            </a:pPr>
            <a:r>
              <a:t/>
            </a:r>
            <a:endParaRPr sz="1620">
              <a:solidFill>
                <a:schemeClr val="lt2"/>
              </a:solidFill>
              <a:latin typeface="Roboto"/>
              <a:ea typeface="Roboto"/>
              <a:cs typeface="Roboto"/>
              <a:sym typeface="Roboto"/>
            </a:endParaRPr>
          </a:p>
          <a:p>
            <a:pPr indent="0" lvl="0" marL="0" rtl="0" algn="l">
              <a:spcBef>
                <a:spcPts val="0"/>
              </a:spcBef>
              <a:spcAft>
                <a:spcPts val="0"/>
              </a:spcAft>
              <a:buSzPct val="61111"/>
              <a:buNone/>
            </a:pPr>
            <a:r>
              <a:t/>
            </a:r>
            <a:endParaRPr sz="1620">
              <a:solidFill>
                <a:schemeClr val="lt2"/>
              </a:solidFill>
              <a:latin typeface="Roboto"/>
              <a:ea typeface="Roboto"/>
              <a:cs typeface="Roboto"/>
              <a:sym typeface="Roboto"/>
            </a:endParaRPr>
          </a:p>
        </p:txBody>
      </p:sp>
      <p:pic>
        <p:nvPicPr>
          <p:cNvPr id="315" name="Google Shape;315;p50"/>
          <p:cNvPicPr preferRelativeResize="0"/>
          <p:nvPr/>
        </p:nvPicPr>
        <p:blipFill>
          <a:blip r:embed="rId3">
            <a:alphaModFix/>
          </a:blip>
          <a:stretch>
            <a:fillRect/>
          </a:stretch>
        </p:blipFill>
        <p:spPr>
          <a:xfrm>
            <a:off x="447150" y="2166475"/>
            <a:ext cx="4846199" cy="1921672"/>
          </a:xfrm>
          <a:prstGeom prst="rect">
            <a:avLst/>
          </a:prstGeom>
          <a:noFill/>
          <a:ln>
            <a:noFill/>
          </a:ln>
        </p:spPr>
      </p:pic>
      <p:pic>
        <p:nvPicPr>
          <p:cNvPr id="316" name="Google Shape;316;p50"/>
          <p:cNvPicPr preferRelativeResize="0"/>
          <p:nvPr/>
        </p:nvPicPr>
        <p:blipFill>
          <a:blip r:embed="rId4">
            <a:alphaModFix/>
          </a:blip>
          <a:stretch>
            <a:fillRect/>
          </a:stretch>
        </p:blipFill>
        <p:spPr>
          <a:xfrm>
            <a:off x="5998300" y="2664500"/>
            <a:ext cx="1289550" cy="204450"/>
          </a:xfrm>
          <a:prstGeom prst="rect">
            <a:avLst/>
          </a:prstGeom>
          <a:noFill/>
          <a:ln>
            <a:noFill/>
          </a:ln>
        </p:spPr>
      </p:pic>
      <p:pic>
        <p:nvPicPr>
          <p:cNvPr id="317" name="Google Shape;317;p50"/>
          <p:cNvPicPr preferRelativeResize="0"/>
          <p:nvPr/>
        </p:nvPicPr>
        <p:blipFill>
          <a:blip r:embed="rId5">
            <a:alphaModFix/>
          </a:blip>
          <a:stretch>
            <a:fillRect/>
          </a:stretch>
        </p:blipFill>
        <p:spPr>
          <a:xfrm>
            <a:off x="5262150" y="2868950"/>
            <a:ext cx="3049975" cy="3660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1"/>
          <p:cNvSpPr txBox="1"/>
          <p:nvPr>
            <p:ph type="ctrTitle"/>
          </p:nvPr>
        </p:nvSpPr>
        <p:spPr>
          <a:xfrm>
            <a:off x="260100" y="1355850"/>
            <a:ext cx="8520600" cy="1215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solidFill>
                  <a:srgbClr val="A380D1"/>
                </a:solidFill>
                <a:latin typeface="Roboto"/>
                <a:ea typeface="Roboto"/>
                <a:cs typeface="Roboto"/>
                <a:sym typeface="Roboto"/>
              </a:rPr>
              <a:t>Stored Procedure</a:t>
            </a:r>
            <a:endParaRPr>
              <a:solidFill>
                <a:srgbClr val="A380D1"/>
              </a:solidFill>
              <a:latin typeface="Roboto"/>
              <a:ea typeface="Roboto"/>
              <a:cs typeface="Roboto"/>
              <a:sym typeface="Roboto"/>
            </a:endParaRPr>
          </a:p>
        </p:txBody>
      </p:sp>
      <p:sp>
        <p:nvSpPr>
          <p:cNvPr id="323" name="Google Shape;323;p51"/>
          <p:cNvSpPr txBox="1"/>
          <p:nvPr>
            <p:ph idx="1" type="subTitle"/>
          </p:nvPr>
        </p:nvSpPr>
        <p:spPr>
          <a:xfrm>
            <a:off x="311700" y="24725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a:solidFill>
                  <a:schemeClr val="dk1"/>
                </a:solidFill>
                <a:latin typeface="Roboto"/>
                <a:ea typeface="Roboto"/>
                <a:cs typeface="Roboto"/>
                <a:sym typeface="Roboto"/>
              </a:rPr>
              <a:t>Bloques de código de la base de datos</a:t>
            </a:r>
            <a:endParaRPr>
              <a:solidFill>
                <a:schemeClr val="dk1"/>
              </a:solidFill>
              <a:latin typeface="Roboto"/>
              <a:ea typeface="Roboto"/>
              <a:cs typeface="Roboto"/>
              <a:sym typeface="Roboto"/>
            </a:endParaRPr>
          </a:p>
        </p:txBody>
      </p:sp>
      <p:pic>
        <p:nvPicPr>
          <p:cNvPr id="324" name="Google Shape;324;p51"/>
          <p:cNvPicPr preferRelativeResize="0"/>
          <p:nvPr/>
        </p:nvPicPr>
        <p:blipFill>
          <a:blip r:embed="rId3">
            <a:alphaModFix amt="3000"/>
          </a:blip>
          <a:stretch>
            <a:fillRect/>
          </a:stretch>
        </p:blipFill>
        <p:spPr>
          <a:xfrm>
            <a:off x="0" y="-139475"/>
            <a:ext cx="9144001" cy="59512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A380D1"/>
                </a:solidFill>
                <a:latin typeface="Roboto"/>
                <a:ea typeface="Roboto"/>
                <a:cs typeface="Roboto"/>
                <a:sym typeface="Roboto"/>
              </a:rPr>
              <a:t>Situación</a:t>
            </a:r>
            <a:r>
              <a:rPr b="1" lang="es">
                <a:solidFill>
                  <a:srgbClr val="A380D1"/>
                </a:solidFill>
                <a:latin typeface="Roboto"/>
                <a:ea typeface="Roboto"/>
                <a:cs typeface="Roboto"/>
                <a:sym typeface="Roboto"/>
              </a:rPr>
              <a:t> problemática y objetivo</a:t>
            </a:r>
            <a:endParaRPr b="1">
              <a:solidFill>
                <a:srgbClr val="A380D1"/>
              </a:solidFill>
              <a:latin typeface="Roboto"/>
              <a:ea typeface="Roboto"/>
              <a:cs typeface="Roboto"/>
              <a:sym typeface="Roboto"/>
            </a:endParaRPr>
          </a:p>
        </p:txBody>
      </p:sp>
      <p:sp>
        <p:nvSpPr>
          <p:cNvPr id="76" name="Google Shape;76;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 sz="1897">
                <a:latin typeface="Roboto"/>
                <a:ea typeface="Roboto"/>
                <a:cs typeface="Roboto"/>
                <a:sym typeface="Roboto"/>
              </a:rPr>
              <a:t>La problemática referida es la </a:t>
            </a:r>
            <a:r>
              <a:rPr b="1" lang="es" sz="1897">
                <a:solidFill>
                  <a:schemeClr val="dk1"/>
                </a:solidFill>
                <a:latin typeface="Roboto"/>
                <a:ea typeface="Roboto"/>
                <a:cs typeface="Roboto"/>
                <a:sym typeface="Roboto"/>
              </a:rPr>
              <a:t>necesidad</a:t>
            </a:r>
            <a:r>
              <a:rPr lang="es" sz="1897">
                <a:latin typeface="Roboto"/>
                <a:ea typeface="Roboto"/>
                <a:cs typeface="Roboto"/>
                <a:sym typeface="Roboto"/>
              </a:rPr>
              <a:t> de recopilar y guardar los datos referidos al modelo de negocio de una tienda electrónica dedicada a la venta de productos. Como consecuencia, se requiere de una base de datos donde se pueda almacenar los datos de los productos que se venden, de los clientes que comprarán y deberán recibir los envíos, y de la información de las ventas y/o reclamos que puedan generarse. </a:t>
            </a:r>
            <a:endParaRPr sz="1897">
              <a:latin typeface="Roboto"/>
              <a:ea typeface="Roboto"/>
              <a:cs typeface="Roboto"/>
              <a:sym typeface="Roboto"/>
            </a:endParaRPr>
          </a:p>
          <a:p>
            <a:pPr indent="0" lvl="0" marL="0" rtl="0" algn="l">
              <a:spcBef>
                <a:spcPts val="1200"/>
              </a:spcBef>
              <a:spcAft>
                <a:spcPts val="0"/>
              </a:spcAft>
              <a:buNone/>
            </a:pPr>
            <a:r>
              <a:rPr lang="es" sz="1897">
                <a:latin typeface="Roboto"/>
                <a:ea typeface="Roboto"/>
                <a:cs typeface="Roboto"/>
                <a:sym typeface="Roboto"/>
              </a:rPr>
              <a:t>La información que se almacene no tendrá solamente como </a:t>
            </a:r>
            <a:r>
              <a:rPr b="1" lang="es" sz="1897">
                <a:solidFill>
                  <a:schemeClr val="dk1"/>
                </a:solidFill>
                <a:latin typeface="Roboto"/>
                <a:ea typeface="Roboto"/>
                <a:cs typeface="Roboto"/>
                <a:sym typeface="Roboto"/>
              </a:rPr>
              <a:t>objetivo</a:t>
            </a:r>
            <a:r>
              <a:rPr lang="es" sz="1897">
                <a:latin typeface="Roboto"/>
                <a:ea typeface="Roboto"/>
                <a:cs typeface="Roboto"/>
                <a:sym typeface="Roboto"/>
              </a:rPr>
              <a:t> las ventas en sí, sino que analizada de manera estratégica permitirá implementar acciones de marketing para favorecer el crecimiento del negocio.</a:t>
            </a:r>
            <a:endParaRPr sz="1497">
              <a:latin typeface="Roboto"/>
              <a:ea typeface="Roboto"/>
              <a:cs typeface="Roboto"/>
              <a:sym typeface="Roboto"/>
            </a:endParaRPr>
          </a:p>
          <a:p>
            <a:pPr indent="457200" lvl="0" marL="0" rtl="0" algn="l">
              <a:spcBef>
                <a:spcPts val="1200"/>
              </a:spcBef>
              <a:spcAft>
                <a:spcPts val="1200"/>
              </a:spcAft>
              <a:buNone/>
            </a:pPr>
            <a:r>
              <a:t/>
            </a:r>
            <a:endParaRPr>
              <a:latin typeface="Roboto"/>
              <a:ea typeface="Roboto"/>
              <a:cs typeface="Roboto"/>
              <a:sym typeface="Roboto"/>
            </a:endParaRPr>
          </a:p>
        </p:txBody>
      </p:sp>
      <p:pic>
        <p:nvPicPr>
          <p:cNvPr id="77" name="Google Shape;77;p16"/>
          <p:cNvPicPr preferRelativeResize="0"/>
          <p:nvPr/>
        </p:nvPicPr>
        <p:blipFill>
          <a:blip r:embed="rId3">
            <a:alphaModFix amt="6000"/>
          </a:blip>
          <a:stretch>
            <a:fillRect/>
          </a:stretch>
        </p:blipFill>
        <p:spPr>
          <a:xfrm>
            <a:off x="0" y="120487"/>
            <a:ext cx="9144001" cy="506527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Roboto"/>
                <a:ea typeface="Roboto"/>
                <a:cs typeface="Roboto"/>
                <a:sym typeface="Roboto"/>
              </a:rPr>
              <a:t>SP:</a:t>
            </a:r>
            <a:r>
              <a:rPr lang="es">
                <a:latin typeface="Roboto"/>
                <a:ea typeface="Roboto"/>
                <a:cs typeface="Roboto"/>
                <a:sym typeface="Roboto"/>
              </a:rPr>
              <a:t> </a:t>
            </a:r>
            <a:r>
              <a:rPr b="1" lang="es">
                <a:solidFill>
                  <a:srgbClr val="A380D1"/>
                </a:solidFill>
                <a:latin typeface="Roboto"/>
                <a:ea typeface="Roboto"/>
                <a:cs typeface="Roboto"/>
                <a:sym typeface="Roboto"/>
              </a:rPr>
              <a:t>sp_order_product_table_by</a:t>
            </a:r>
            <a:endParaRPr b="1">
              <a:latin typeface="Roboto"/>
              <a:ea typeface="Roboto"/>
              <a:cs typeface="Roboto"/>
              <a:sym typeface="Roboto"/>
            </a:endParaRPr>
          </a:p>
        </p:txBody>
      </p:sp>
      <p:sp>
        <p:nvSpPr>
          <p:cNvPr id="330" name="Google Shape;330;p52"/>
          <p:cNvSpPr txBox="1"/>
          <p:nvPr>
            <p:ph type="title"/>
          </p:nvPr>
        </p:nvSpPr>
        <p:spPr>
          <a:xfrm>
            <a:off x="311700" y="1017725"/>
            <a:ext cx="8520600" cy="131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sz="1620">
                <a:solidFill>
                  <a:schemeClr val="lt2"/>
                </a:solidFill>
                <a:latin typeface="Roboto"/>
                <a:ea typeface="Roboto"/>
                <a:cs typeface="Roboto"/>
                <a:sym typeface="Roboto"/>
              </a:rPr>
              <a:t>Este stored procedure permite ordenar la tabla de productos (</a:t>
            </a:r>
            <a:r>
              <a:rPr b="1" lang="es" sz="1620">
                <a:solidFill>
                  <a:srgbClr val="A380D1"/>
                </a:solidFill>
                <a:latin typeface="Roboto"/>
                <a:ea typeface="Roboto"/>
                <a:cs typeface="Roboto"/>
                <a:sym typeface="Roboto"/>
              </a:rPr>
              <a:t>product</a:t>
            </a:r>
            <a:r>
              <a:rPr lang="es" sz="1620">
                <a:solidFill>
                  <a:schemeClr val="lt2"/>
                </a:solidFill>
                <a:latin typeface="Roboto"/>
                <a:ea typeface="Roboto"/>
                <a:cs typeface="Roboto"/>
                <a:sym typeface="Roboto"/>
              </a:rPr>
              <a:t>) ingresando por parámetro primero la columna por la que se quiera ordenar, y segundo la forma (ascendente/descendente). </a:t>
            </a:r>
            <a:endParaRPr sz="1620">
              <a:solidFill>
                <a:schemeClr val="lt2"/>
              </a:solidFill>
              <a:latin typeface="Roboto"/>
              <a:ea typeface="Roboto"/>
              <a:cs typeface="Roboto"/>
              <a:sym typeface="Roboto"/>
            </a:endParaRPr>
          </a:p>
          <a:p>
            <a:pPr indent="0" lvl="0" marL="0" rtl="0" algn="l">
              <a:spcBef>
                <a:spcPts val="0"/>
              </a:spcBef>
              <a:spcAft>
                <a:spcPts val="0"/>
              </a:spcAft>
              <a:buNone/>
            </a:pPr>
            <a:r>
              <a:rPr lang="es" sz="1620">
                <a:solidFill>
                  <a:schemeClr val="lt2"/>
                </a:solidFill>
                <a:latin typeface="Roboto"/>
                <a:ea typeface="Roboto"/>
                <a:cs typeface="Roboto"/>
                <a:sym typeface="Roboto"/>
              </a:rPr>
              <a:t>El primer parámetro ingresado (columna a ordenar) se fuerza a lowercase a traves de la función LOWER()</a:t>
            </a:r>
            <a:endParaRPr sz="1620">
              <a:solidFill>
                <a:schemeClr val="lt2"/>
              </a:solidFill>
              <a:latin typeface="Roboto"/>
              <a:ea typeface="Roboto"/>
              <a:cs typeface="Roboto"/>
              <a:sym typeface="Roboto"/>
            </a:endParaRPr>
          </a:p>
          <a:p>
            <a:pPr indent="0" lvl="0" marL="0" rtl="0" algn="l">
              <a:spcBef>
                <a:spcPts val="0"/>
              </a:spcBef>
              <a:spcAft>
                <a:spcPts val="0"/>
              </a:spcAft>
              <a:buSzPct val="61111"/>
              <a:buNone/>
            </a:pPr>
            <a:r>
              <a:t/>
            </a:r>
            <a:endParaRPr sz="1620">
              <a:solidFill>
                <a:schemeClr val="lt2"/>
              </a:solidFill>
              <a:latin typeface="Roboto"/>
              <a:ea typeface="Roboto"/>
              <a:cs typeface="Roboto"/>
              <a:sym typeface="Roboto"/>
            </a:endParaRPr>
          </a:p>
        </p:txBody>
      </p:sp>
      <p:pic>
        <p:nvPicPr>
          <p:cNvPr id="331" name="Google Shape;331;p52"/>
          <p:cNvPicPr preferRelativeResize="0"/>
          <p:nvPr/>
        </p:nvPicPr>
        <p:blipFill>
          <a:blip r:embed="rId3">
            <a:alphaModFix/>
          </a:blip>
          <a:stretch>
            <a:fillRect/>
          </a:stretch>
        </p:blipFill>
        <p:spPr>
          <a:xfrm>
            <a:off x="425025" y="2105275"/>
            <a:ext cx="3415650" cy="2787649"/>
          </a:xfrm>
          <a:prstGeom prst="rect">
            <a:avLst/>
          </a:prstGeom>
          <a:noFill/>
          <a:ln>
            <a:noFill/>
          </a:ln>
        </p:spPr>
      </p:pic>
      <p:pic>
        <p:nvPicPr>
          <p:cNvPr id="332" name="Google Shape;332;p52"/>
          <p:cNvPicPr preferRelativeResize="0"/>
          <p:nvPr/>
        </p:nvPicPr>
        <p:blipFill>
          <a:blip r:embed="rId4">
            <a:alphaModFix/>
          </a:blip>
          <a:stretch>
            <a:fillRect/>
          </a:stretch>
        </p:blipFill>
        <p:spPr>
          <a:xfrm>
            <a:off x="4679250" y="2849550"/>
            <a:ext cx="2618300" cy="157250"/>
          </a:xfrm>
          <a:prstGeom prst="rect">
            <a:avLst/>
          </a:prstGeom>
          <a:noFill/>
          <a:ln>
            <a:noFill/>
          </a:ln>
        </p:spPr>
      </p:pic>
      <p:pic>
        <p:nvPicPr>
          <p:cNvPr id="333" name="Google Shape;333;p52"/>
          <p:cNvPicPr preferRelativeResize="0"/>
          <p:nvPr/>
        </p:nvPicPr>
        <p:blipFill>
          <a:blip r:embed="rId5">
            <a:alphaModFix/>
          </a:blip>
          <a:stretch>
            <a:fillRect/>
          </a:stretch>
        </p:blipFill>
        <p:spPr>
          <a:xfrm>
            <a:off x="4302900" y="3299225"/>
            <a:ext cx="3456475" cy="8494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Roboto"/>
                <a:ea typeface="Roboto"/>
                <a:cs typeface="Roboto"/>
                <a:sym typeface="Roboto"/>
              </a:rPr>
              <a:t>SP: </a:t>
            </a:r>
            <a:r>
              <a:rPr b="1" lang="es">
                <a:solidFill>
                  <a:srgbClr val="A380D1"/>
                </a:solidFill>
                <a:latin typeface="Roboto"/>
                <a:ea typeface="Roboto"/>
                <a:cs typeface="Roboto"/>
                <a:sym typeface="Roboto"/>
              </a:rPr>
              <a:t>sp_add_new_product</a:t>
            </a:r>
            <a:endParaRPr b="1">
              <a:latin typeface="Roboto"/>
              <a:ea typeface="Roboto"/>
              <a:cs typeface="Roboto"/>
              <a:sym typeface="Roboto"/>
            </a:endParaRPr>
          </a:p>
        </p:txBody>
      </p:sp>
      <p:sp>
        <p:nvSpPr>
          <p:cNvPr id="339" name="Google Shape;339;p53"/>
          <p:cNvSpPr txBox="1"/>
          <p:nvPr>
            <p:ph type="title"/>
          </p:nvPr>
        </p:nvSpPr>
        <p:spPr>
          <a:xfrm>
            <a:off x="311700" y="1017725"/>
            <a:ext cx="8520600" cy="131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sz="1620">
                <a:solidFill>
                  <a:schemeClr val="lt2"/>
                </a:solidFill>
                <a:latin typeface="Roboto"/>
                <a:ea typeface="Roboto"/>
                <a:cs typeface="Roboto"/>
                <a:sym typeface="Roboto"/>
              </a:rPr>
              <a:t>Este stored procedure permite agregar un nuevo producto a la tabla </a:t>
            </a:r>
            <a:r>
              <a:rPr b="1" lang="es" sz="1620">
                <a:solidFill>
                  <a:srgbClr val="A380D1"/>
                </a:solidFill>
                <a:latin typeface="Roboto"/>
                <a:ea typeface="Roboto"/>
                <a:cs typeface="Roboto"/>
                <a:sym typeface="Roboto"/>
              </a:rPr>
              <a:t>product.</a:t>
            </a:r>
            <a:r>
              <a:rPr lang="es" sz="1620">
                <a:solidFill>
                  <a:schemeClr val="lt2"/>
                </a:solidFill>
                <a:latin typeface="Roboto"/>
                <a:ea typeface="Roboto"/>
                <a:cs typeface="Roboto"/>
                <a:sym typeface="Roboto"/>
              </a:rPr>
              <a:t> En los parámetros de ingreso, la categoría y la variedad se agregan como string y son convertidos automáticamente</a:t>
            </a:r>
            <a:endParaRPr sz="1620">
              <a:solidFill>
                <a:schemeClr val="lt2"/>
              </a:solidFill>
              <a:latin typeface="Roboto"/>
              <a:ea typeface="Roboto"/>
              <a:cs typeface="Roboto"/>
              <a:sym typeface="Roboto"/>
            </a:endParaRPr>
          </a:p>
          <a:p>
            <a:pPr indent="0" lvl="0" marL="0" rtl="0" algn="l">
              <a:spcBef>
                <a:spcPts val="0"/>
              </a:spcBef>
              <a:spcAft>
                <a:spcPts val="0"/>
              </a:spcAft>
              <a:buNone/>
            </a:pPr>
            <a:r>
              <a:rPr lang="es" sz="1620">
                <a:solidFill>
                  <a:schemeClr val="lt2"/>
                </a:solidFill>
                <a:latin typeface="Roboto"/>
                <a:ea typeface="Roboto"/>
                <a:cs typeface="Roboto"/>
                <a:sym typeface="Roboto"/>
              </a:rPr>
              <a:t>en su respectivo valor de </a:t>
            </a:r>
            <a:r>
              <a:rPr lang="es" sz="1620">
                <a:solidFill>
                  <a:schemeClr val="lt2"/>
                </a:solidFill>
                <a:latin typeface="Roboto"/>
                <a:ea typeface="Roboto"/>
                <a:cs typeface="Roboto"/>
                <a:sym typeface="Roboto"/>
              </a:rPr>
              <a:t>Foreign</a:t>
            </a:r>
            <a:r>
              <a:rPr lang="es" sz="1620">
                <a:solidFill>
                  <a:schemeClr val="lt2"/>
                </a:solidFill>
                <a:latin typeface="Roboto"/>
                <a:ea typeface="Roboto"/>
                <a:cs typeface="Roboto"/>
                <a:sym typeface="Roboto"/>
              </a:rPr>
              <a:t> Key (FK).</a:t>
            </a:r>
            <a:endParaRPr sz="1620">
              <a:solidFill>
                <a:schemeClr val="lt2"/>
              </a:solidFill>
              <a:latin typeface="Roboto"/>
              <a:ea typeface="Roboto"/>
              <a:cs typeface="Roboto"/>
              <a:sym typeface="Roboto"/>
            </a:endParaRPr>
          </a:p>
          <a:p>
            <a:pPr indent="0" lvl="0" marL="0" rtl="0" algn="l">
              <a:spcBef>
                <a:spcPts val="0"/>
              </a:spcBef>
              <a:spcAft>
                <a:spcPts val="0"/>
              </a:spcAft>
              <a:buNone/>
            </a:pPr>
            <a:r>
              <a:t/>
            </a:r>
            <a:endParaRPr sz="1620">
              <a:solidFill>
                <a:schemeClr val="lt2"/>
              </a:solidFill>
              <a:latin typeface="Roboto"/>
              <a:ea typeface="Roboto"/>
              <a:cs typeface="Roboto"/>
              <a:sym typeface="Roboto"/>
            </a:endParaRPr>
          </a:p>
          <a:p>
            <a:pPr indent="0" lvl="0" marL="0" rtl="0" algn="l">
              <a:spcBef>
                <a:spcPts val="0"/>
              </a:spcBef>
              <a:spcAft>
                <a:spcPts val="0"/>
              </a:spcAft>
              <a:buSzPct val="61111"/>
              <a:buNone/>
            </a:pPr>
            <a:r>
              <a:t/>
            </a:r>
            <a:endParaRPr sz="1620">
              <a:solidFill>
                <a:schemeClr val="lt2"/>
              </a:solidFill>
              <a:latin typeface="Roboto"/>
              <a:ea typeface="Roboto"/>
              <a:cs typeface="Roboto"/>
              <a:sym typeface="Roboto"/>
            </a:endParaRPr>
          </a:p>
        </p:txBody>
      </p:sp>
      <p:pic>
        <p:nvPicPr>
          <p:cNvPr id="340" name="Google Shape;340;p53"/>
          <p:cNvPicPr preferRelativeResize="0"/>
          <p:nvPr/>
        </p:nvPicPr>
        <p:blipFill>
          <a:blip r:embed="rId3">
            <a:alphaModFix/>
          </a:blip>
          <a:stretch>
            <a:fillRect/>
          </a:stretch>
        </p:blipFill>
        <p:spPr>
          <a:xfrm>
            <a:off x="395575" y="1989626"/>
            <a:ext cx="4932824" cy="2866125"/>
          </a:xfrm>
          <a:prstGeom prst="rect">
            <a:avLst/>
          </a:prstGeom>
          <a:noFill/>
          <a:ln>
            <a:noFill/>
          </a:ln>
        </p:spPr>
      </p:pic>
      <p:pic>
        <p:nvPicPr>
          <p:cNvPr id="341" name="Google Shape;341;p53"/>
          <p:cNvPicPr preferRelativeResize="0"/>
          <p:nvPr/>
        </p:nvPicPr>
        <p:blipFill>
          <a:blip r:embed="rId4">
            <a:alphaModFix/>
          </a:blip>
          <a:stretch>
            <a:fillRect/>
          </a:stretch>
        </p:blipFill>
        <p:spPr>
          <a:xfrm>
            <a:off x="4529525" y="2945200"/>
            <a:ext cx="3959450" cy="214400"/>
          </a:xfrm>
          <a:prstGeom prst="rect">
            <a:avLst/>
          </a:prstGeom>
          <a:noFill/>
          <a:ln>
            <a:noFill/>
          </a:ln>
        </p:spPr>
      </p:pic>
      <p:pic>
        <p:nvPicPr>
          <p:cNvPr id="342" name="Google Shape;342;p53"/>
          <p:cNvPicPr preferRelativeResize="0"/>
          <p:nvPr/>
        </p:nvPicPr>
        <p:blipFill>
          <a:blip r:embed="rId5">
            <a:alphaModFix/>
          </a:blip>
          <a:stretch>
            <a:fillRect/>
          </a:stretch>
        </p:blipFill>
        <p:spPr>
          <a:xfrm>
            <a:off x="4529525" y="3226525"/>
            <a:ext cx="3852075" cy="7748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4"/>
          <p:cNvSpPr txBox="1"/>
          <p:nvPr>
            <p:ph type="ctrTitle"/>
          </p:nvPr>
        </p:nvSpPr>
        <p:spPr>
          <a:xfrm>
            <a:off x="260100" y="1355850"/>
            <a:ext cx="8520600" cy="1215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solidFill>
                  <a:srgbClr val="D99594"/>
                </a:solidFill>
                <a:latin typeface="Roboto"/>
                <a:ea typeface="Roboto"/>
                <a:cs typeface="Roboto"/>
                <a:sym typeface="Roboto"/>
              </a:rPr>
              <a:t>Triggers</a:t>
            </a:r>
            <a:endParaRPr>
              <a:solidFill>
                <a:srgbClr val="D99594"/>
              </a:solidFill>
              <a:latin typeface="Roboto"/>
              <a:ea typeface="Roboto"/>
              <a:cs typeface="Roboto"/>
              <a:sym typeface="Roboto"/>
            </a:endParaRPr>
          </a:p>
        </p:txBody>
      </p:sp>
      <p:sp>
        <p:nvSpPr>
          <p:cNvPr id="348" name="Google Shape;348;p54"/>
          <p:cNvSpPr txBox="1"/>
          <p:nvPr>
            <p:ph idx="1" type="subTitle"/>
          </p:nvPr>
        </p:nvSpPr>
        <p:spPr>
          <a:xfrm>
            <a:off x="311700" y="24725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a:solidFill>
                  <a:schemeClr val="dk1"/>
                </a:solidFill>
                <a:latin typeface="Roboto"/>
                <a:ea typeface="Roboto"/>
                <a:cs typeface="Roboto"/>
                <a:sym typeface="Roboto"/>
              </a:rPr>
              <a:t>Triggers que integran la base de datos</a:t>
            </a:r>
            <a:endParaRPr>
              <a:solidFill>
                <a:schemeClr val="dk1"/>
              </a:solidFill>
              <a:latin typeface="Roboto"/>
              <a:ea typeface="Roboto"/>
              <a:cs typeface="Roboto"/>
              <a:sym typeface="Roboto"/>
            </a:endParaRPr>
          </a:p>
        </p:txBody>
      </p:sp>
      <p:pic>
        <p:nvPicPr>
          <p:cNvPr id="349" name="Google Shape;349;p54"/>
          <p:cNvPicPr preferRelativeResize="0"/>
          <p:nvPr/>
        </p:nvPicPr>
        <p:blipFill>
          <a:blip r:embed="rId3">
            <a:alphaModFix amt="4000"/>
          </a:blip>
          <a:stretch>
            <a:fillRect/>
          </a:stretch>
        </p:blipFill>
        <p:spPr>
          <a:xfrm>
            <a:off x="-21547" y="15016"/>
            <a:ext cx="9187099" cy="570767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Roboto"/>
                <a:ea typeface="Roboto"/>
                <a:cs typeface="Roboto"/>
                <a:sym typeface="Roboto"/>
              </a:rPr>
              <a:t>Trigger: </a:t>
            </a:r>
            <a:r>
              <a:rPr b="1" lang="es">
                <a:solidFill>
                  <a:srgbClr val="A380D1"/>
                </a:solidFill>
                <a:latin typeface="Roboto"/>
                <a:ea typeface="Roboto"/>
                <a:cs typeface="Roboto"/>
                <a:sym typeface="Roboto"/>
              </a:rPr>
              <a:t>tr_audit_product</a:t>
            </a:r>
            <a:endParaRPr b="1">
              <a:latin typeface="Roboto"/>
              <a:ea typeface="Roboto"/>
              <a:cs typeface="Roboto"/>
              <a:sym typeface="Roboto"/>
            </a:endParaRPr>
          </a:p>
        </p:txBody>
      </p:sp>
      <p:sp>
        <p:nvSpPr>
          <p:cNvPr id="355" name="Google Shape;355;p55"/>
          <p:cNvSpPr txBox="1"/>
          <p:nvPr>
            <p:ph type="title"/>
          </p:nvPr>
        </p:nvSpPr>
        <p:spPr>
          <a:xfrm>
            <a:off x="348550" y="1017725"/>
            <a:ext cx="8520600" cy="131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s" sz="1620">
                <a:solidFill>
                  <a:schemeClr val="lt2"/>
                </a:solidFill>
                <a:latin typeface="Roboto"/>
                <a:ea typeface="Roboto"/>
                <a:cs typeface="Roboto"/>
                <a:sym typeface="Roboto"/>
              </a:rPr>
              <a:t>Este trigger se dispara cuando un nuevo producto es agregado a la tabla </a:t>
            </a:r>
            <a:r>
              <a:rPr b="1" lang="es" sz="1620">
                <a:solidFill>
                  <a:srgbClr val="A380D1"/>
                </a:solidFill>
                <a:latin typeface="Roboto"/>
                <a:ea typeface="Roboto"/>
                <a:cs typeface="Roboto"/>
                <a:sym typeface="Roboto"/>
              </a:rPr>
              <a:t>product</a:t>
            </a:r>
            <a:r>
              <a:rPr lang="es" sz="1620">
                <a:solidFill>
                  <a:schemeClr val="lt2"/>
                </a:solidFill>
                <a:latin typeface="Roboto"/>
                <a:ea typeface="Roboto"/>
                <a:cs typeface="Roboto"/>
                <a:sym typeface="Roboto"/>
              </a:rPr>
              <a:t>. Su acción es registrar ese producto nuevo en una tabla de auditoría (</a:t>
            </a:r>
            <a:r>
              <a:rPr b="1" lang="es" sz="1620">
                <a:solidFill>
                  <a:srgbClr val="D99594"/>
                </a:solidFill>
                <a:latin typeface="Roboto"/>
                <a:ea typeface="Roboto"/>
                <a:cs typeface="Roboto"/>
                <a:sym typeface="Roboto"/>
              </a:rPr>
              <a:t>_product_audit</a:t>
            </a:r>
            <a:r>
              <a:rPr lang="es" sz="1620">
                <a:solidFill>
                  <a:schemeClr val="lt2"/>
                </a:solidFill>
                <a:latin typeface="Roboto"/>
                <a:ea typeface="Roboto"/>
                <a:cs typeface="Roboto"/>
                <a:sym typeface="Roboto"/>
              </a:rPr>
              <a:t>) que llevará el registro de los productos que se agreguen así como también que usuario lo agregó y en qué fecha/hora.</a:t>
            </a:r>
            <a:endParaRPr sz="1620">
              <a:solidFill>
                <a:schemeClr val="lt2"/>
              </a:solidFill>
              <a:latin typeface="Roboto"/>
              <a:ea typeface="Roboto"/>
              <a:cs typeface="Roboto"/>
              <a:sym typeface="Roboto"/>
            </a:endParaRPr>
          </a:p>
        </p:txBody>
      </p:sp>
      <p:pic>
        <p:nvPicPr>
          <p:cNvPr id="356" name="Google Shape;356;p55"/>
          <p:cNvPicPr preferRelativeResize="0"/>
          <p:nvPr/>
        </p:nvPicPr>
        <p:blipFill rotWithShape="1">
          <a:blip r:embed="rId3">
            <a:alphaModFix/>
          </a:blip>
          <a:srcRect b="0" l="0" r="0" t="4598"/>
          <a:stretch/>
        </p:blipFill>
        <p:spPr>
          <a:xfrm>
            <a:off x="734575" y="2660175"/>
            <a:ext cx="5420750" cy="810575"/>
          </a:xfrm>
          <a:prstGeom prst="rect">
            <a:avLst/>
          </a:prstGeom>
          <a:noFill/>
          <a:ln>
            <a:noFill/>
          </a:ln>
        </p:spPr>
      </p:pic>
      <p:pic>
        <p:nvPicPr>
          <p:cNvPr id="357" name="Google Shape;357;p55"/>
          <p:cNvPicPr preferRelativeResize="0"/>
          <p:nvPr/>
        </p:nvPicPr>
        <p:blipFill rotWithShape="1">
          <a:blip r:embed="rId4">
            <a:alphaModFix/>
          </a:blip>
          <a:srcRect b="0" l="0" r="0" t="7868"/>
          <a:stretch/>
        </p:blipFill>
        <p:spPr>
          <a:xfrm>
            <a:off x="2387525" y="3610775"/>
            <a:ext cx="5593824" cy="4881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Roboto"/>
                <a:ea typeface="Roboto"/>
                <a:cs typeface="Roboto"/>
                <a:sym typeface="Roboto"/>
              </a:rPr>
              <a:t>Trigger: </a:t>
            </a:r>
            <a:r>
              <a:rPr b="1" lang="es">
                <a:solidFill>
                  <a:srgbClr val="A380D1"/>
                </a:solidFill>
                <a:latin typeface="Roboto"/>
                <a:ea typeface="Roboto"/>
                <a:cs typeface="Roboto"/>
                <a:sym typeface="Roboto"/>
              </a:rPr>
              <a:t>tr_audit_product_update</a:t>
            </a:r>
            <a:endParaRPr b="1">
              <a:latin typeface="Roboto"/>
              <a:ea typeface="Roboto"/>
              <a:cs typeface="Roboto"/>
              <a:sym typeface="Roboto"/>
            </a:endParaRPr>
          </a:p>
        </p:txBody>
      </p:sp>
      <p:sp>
        <p:nvSpPr>
          <p:cNvPr id="363" name="Google Shape;363;p56"/>
          <p:cNvSpPr txBox="1"/>
          <p:nvPr>
            <p:ph type="title"/>
          </p:nvPr>
        </p:nvSpPr>
        <p:spPr>
          <a:xfrm>
            <a:off x="348550" y="1017725"/>
            <a:ext cx="8520600" cy="131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s" sz="1620">
                <a:solidFill>
                  <a:schemeClr val="lt2"/>
                </a:solidFill>
                <a:latin typeface="Roboto"/>
                <a:ea typeface="Roboto"/>
                <a:cs typeface="Roboto"/>
                <a:sym typeface="Roboto"/>
              </a:rPr>
              <a:t>Este trigger se dispara cuando un producto es actualizado en la tabla </a:t>
            </a:r>
            <a:r>
              <a:rPr b="1" lang="es" sz="1620">
                <a:solidFill>
                  <a:srgbClr val="A380D1"/>
                </a:solidFill>
                <a:latin typeface="Roboto"/>
                <a:ea typeface="Roboto"/>
                <a:cs typeface="Roboto"/>
                <a:sym typeface="Roboto"/>
              </a:rPr>
              <a:t>product</a:t>
            </a:r>
            <a:r>
              <a:rPr lang="es" sz="1620">
                <a:solidFill>
                  <a:schemeClr val="lt2"/>
                </a:solidFill>
                <a:latin typeface="Roboto"/>
                <a:ea typeface="Roboto"/>
                <a:cs typeface="Roboto"/>
                <a:sym typeface="Roboto"/>
              </a:rPr>
              <a:t>. Su acción es registrar ese update en una tabla de auditoría (</a:t>
            </a:r>
            <a:r>
              <a:rPr b="1" lang="es" sz="1620">
                <a:solidFill>
                  <a:srgbClr val="D99594"/>
                </a:solidFill>
                <a:latin typeface="Roboto"/>
                <a:ea typeface="Roboto"/>
                <a:cs typeface="Roboto"/>
                <a:sym typeface="Roboto"/>
              </a:rPr>
              <a:t>_product_audit</a:t>
            </a:r>
            <a:r>
              <a:rPr lang="es" sz="1620">
                <a:solidFill>
                  <a:schemeClr val="lt2"/>
                </a:solidFill>
                <a:latin typeface="Roboto"/>
                <a:ea typeface="Roboto"/>
                <a:cs typeface="Roboto"/>
                <a:sym typeface="Roboto"/>
              </a:rPr>
              <a:t>) que llevará el registro de los productos que se agreguen así como también que usuario lo agregó y en qué fecha/hora, o en este caso, que usuario lo actualizó y cuándo.</a:t>
            </a:r>
            <a:endParaRPr sz="1620">
              <a:solidFill>
                <a:schemeClr val="lt2"/>
              </a:solidFill>
              <a:latin typeface="Roboto"/>
              <a:ea typeface="Roboto"/>
              <a:cs typeface="Roboto"/>
              <a:sym typeface="Roboto"/>
            </a:endParaRPr>
          </a:p>
        </p:txBody>
      </p:sp>
      <p:pic>
        <p:nvPicPr>
          <p:cNvPr id="364" name="Google Shape;364;p56"/>
          <p:cNvPicPr preferRelativeResize="0"/>
          <p:nvPr/>
        </p:nvPicPr>
        <p:blipFill>
          <a:blip r:embed="rId3">
            <a:alphaModFix/>
          </a:blip>
          <a:stretch>
            <a:fillRect/>
          </a:stretch>
        </p:blipFill>
        <p:spPr>
          <a:xfrm>
            <a:off x="850175" y="2429550"/>
            <a:ext cx="5198600" cy="908575"/>
          </a:xfrm>
          <a:prstGeom prst="rect">
            <a:avLst/>
          </a:prstGeom>
          <a:noFill/>
          <a:ln>
            <a:noFill/>
          </a:ln>
        </p:spPr>
      </p:pic>
      <p:pic>
        <p:nvPicPr>
          <p:cNvPr id="365" name="Google Shape;365;p56"/>
          <p:cNvPicPr preferRelativeResize="0"/>
          <p:nvPr/>
        </p:nvPicPr>
        <p:blipFill>
          <a:blip r:embed="rId4">
            <a:alphaModFix/>
          </a:blip>
          <a:stretch>
            <a:fillRect/>
          </a:stretch>
        </p:blipFill>
        <p:spPr>
          <a:xfrm>
            <a:off x="2235850" y="3615775"/>
            <a:ext cx="5632225" cy="724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Roboto"/>
                <a:ea typeface="Roboto"/>
                <a:cs typeface="Roboto"/>
                <a:sym typeface="Roboto"/>
              </a:rPr>
              <a:t>Trigger: </a:t>
            </a:r>
            <a:r>
              <a:rPr b="1" lang="es">
                <a:solidFill>
                  <a:srgbClr val="A380D1"/>
                </a:solidFill>
                <a:latin typeface="Roboto"/>
                <a:ea typeface="Roboto"/>
                <a:cs typeface="Roboto"/>
                <a:sym typeface="Roboto"/>
              </a:rPr>
              <a:t>tr_user_audit_signed</a:t>
            </a:r>
            <a:endParaRPr b="1">
              <a:latin typeface="Roboto"/>
              <a:ea typeface="Roboto"/>
              <a:cs typeface="Roboto"/>
              <a:sym typeface="Roboto"/>
            </a:endParaRPr>
          </a:p>
        </p:txBody>
      </p:sp>
      <p:sp>
        <p:nvSpPr>
          <p:cNvPr id="371" name="Google Shape;371;p57"/>
          <p:cNvSpPr txBox="1"/>
          <p:nvPr>
            <p:ph type="title"/>
          </p:nvPr>
        </p:nvSpPr>
        <p:spPr>
          <a:xfrm>
            <a:off x="348550" y="1017725"/>
            <a:ext cx="8520600" cy="131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t/>
            </a:r>
            <a:endParaRPr sz="1620">
              <a:solidFill>
                <a:schemeClr val="lt2"/>
              </a:solidFill>
              <a:latin typeface="Roboto"/>
              <a:ea typeface="Roboto"/>
              <a:cs typeface="Roboto"/>
              <a:sym typeface="Roboto"/>
            </a:endParaRPr>
          </a:p>
          <a:p>
            <a:pPr indent="0" lvl="0" marL="0" rtl="0" algn="l">
              <a:spcBef>
                <a:spcPts val="0"/>
              </a:spcBef>
              <a:spcAft>
                <a:spcPts val="0"/>
              </a:spcAft>
              <a:buSzPts val="990"/>
              <a:buNone/>
            </a:pPr>
            <a:r>
              <a:rPr lang="es" sz="1620">
                <a:solidFill>
                  <a:schemeClr val="lt2"/>
                </a:solidFill>
                <a:latin typeface="Roboto"/>
                <a:ea typeface="Roboto"/>
                <a:cs typeface="Roboto"/>
                <a:sym typeface="Roboto"/>
              </a:rPr>
              <a:t>Este trigger se dispara después de que un nuevo usuario se registre en la tabla </a:t>
            </a:r>
            <a:r>
              <a:rPr b="1" lang="es" sz="1620">
                <a:solidFill>
                  <a:srgbClr val="A380D1"/>
                </a:solidFill>
                <a:latin typeface="Roboto"/>
                <a:ea typeface="Roboto"/>
                <a:cs typeface="Roboto"/>
                <a:sym typeface="Roboto"/>
              </a:rPr>
              <a:t>user</a:t>
            </a:r>
            <a:r>
              <a:rPr b="1" lang="es" sz="1620">
                <a:solidFill>
                  <a:schemeClr val="lt2"/>
                </a:solidFill>
                <a:latin typeface="Roboto"/>
                <a:ea typeface="Roboto"/>
                <a:cs typeface="Roboto"/>
                <a:sym typeface="Roboto"/>
              </a:rPr>
              <a:t>. </a:t>
            </a:r>
            <a:r>
              <a:rPr lang="es" sz="1620">
                <a:solidFill>
                  <a:schemeClr val="lt2"/>
                </a:solidFill>
                <a:latin typeface="Roboto"/>
                <a:ea typeface="Roboto"/>
                <a:cs typeface="Roboto"/>
                <a:sym typeface="Roboto"/>
              </a:rPr>
              <a:t>Una vez en acción, el trigger agregará en una tabla de auditoría de usuarios (</a:t>
            </a:r>
            <a:r>
              <a:rPr b="1" lang="es" sz="1620">
                <a:solidFill>
                  <a:srgbClr val="D99594"/>
                </a:solidFill>
                <a:latin typeface="Roboto"/>
                <a:ea typeface="Roboto"/>
                <a:cs typeface="Roboto"/>
                <a:sym typeface="Roboto"/>
              </a:rPr>
              <a:t>_user_audit</a:t>
            </a:r>
            <a:r>
              <a:rPr lang="es" sz="1620">
                <a:solidFill>
                  <a:schemeClr val="lt2"/>
                </a:solidFill>
                <a:latin typeface="Roboto"/>
                <a:ea typeface="Roboto"/>
                <a:cs typeface="Roboto"/>
                <a:sym typeface="Roboto"/>
              </a:rPr>
              <a:t>) un registro con el username, email, acción (que en este caso será “registro”) y fecha.</a:t>
            </a:r>
            <a:endParaRPr sz="1620">
              <a:solidFill>
                <a:schemeClr val="lt2"/>
              </a:solidFill>
              <a:latin typeface="Roboto"/>
              <a:ea typeface="Roboto"/>
              <a:cs typeface="Roboto"/>
              <a:sym typeface="Roboto"/>
            </a:endParaRPr>
          </a:p>
        </p:txBody>
      </p:sp>
      <p:pic>
        <p:nvPicPr>
          <p:cNvPr id="372" name="Google Shape;372;p57"/>
          <p:cNvPicPr preferRelativeResize="0"/>
          <p:nvPr/>
        </p:nvPicPr>
        <p:blipFill>
          <a:blip r:embed="rId3">
            <a:alphaModFix/>
          </a:blip>
          <a:stretch>
            <a:fillRect/>
          </a:stretch>
        </p:blipFill>
        <p:spPr>
          <a:xfrm>
            <a:off x="1419850" y="2672725"/>
            <a:ext cx="3885775" cy="867000"/>
          </a:xfrm>
          <a:prstGeom prst="rect">
            <a:avLst/>
          </a:prstGeom>
          <a:noFill/>
          <a:ln>
            <a:noFill/>
          </a:ln>
        </p:spPr>
      </p:pic>
      <p:pic>
        <p:nvPicPr>
          <p:cNvPr id="373" name="Google Shape;373;p57"/>
          <p:cNvPicPr preferRelativeResize="0"/>
          <p:nvPr/>
        </p:nvPicPr>
        <p:blipFill>
          <a:blip r:embed="rId4">
            <a:alphaModFix/>
          </a:blip>
          <a:stretch>
            <a:fillRect/>
          </a:stretch>
        </p:blipFill>
        <p:spPr>
          <a:xfrm>
            <a:off x="3184925" y="3706825"/>
            <a:ext cx="3393150" cy="3608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Roboto"/>
                <a:ea typeface="Roboto"/>
                <a:cs typeface="Roboto"/>
                <a:sym typeface="Roboto"/>
              </a:rPr>
              <a:t>Trigger: </a:t>
            </a:r>
            <a:r>
              <a:rPr b="1" lang="es">
                <a:solidFill>
                  <a:srgbClr val="A380D1"/>
                </a:solidFill>
                <a:latin typeface="Roboto"/>
                <a:ea typeface="Roboto"/>
                <a:cs typeface="Roboto"/>
                <a:sym typeface="Roboto"/>
              </a:rPr>
              <a:t>tr_user_audit_deleted</a:t>
            </a:r>
            <a:endParaRPr b="1">
              <a:latin typeface="Roboto"/>
              <a:ea typeface="Roboto"/>
              <a:cs typeface="Roboto"/>
              <a:sym typeface="Roboto"/>
            </a:endParaRPr>
          </a:p>
        </p:txBody>
      </p:sp>
      <p:sp>
        <p:nvSpPr>
          <p:cNvPr id="379" name="Google Shape;379;p58"/>
          <p:cNvSpPr txBox="1"/>
          <p:nvPr>
            <p:ph type="title"/>
          </p:nvPr>
        </p:nvSpPr>
        <p:spPr>
          <a:xfrm>
            <a:off x="348550" y="1017725"/>
            <a:ext cx="8520600" cy="131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t/>
            </a:r>
            <a:endParaRPr sz="1620">
              <a:solidFill>
                <a:schemeClr val="lt2"/>
              </a:solidFill>
              <a:latin typeface="Roboto"/>
              <a:ea typeface="Roboto"/>
              <a:cs typeface="Roboto"/>
              <a:sym typeface="Roboto"/>
            </a:endParaRPr>
          </a:p>
          <a:p>
            <a:pPr indent="0" lvl="0" marL="0" rtl="0" algn="l">
              <a:spcBef>
                <a:spcPts val="0"/>
              </a:spcBef>
              <a:spcAft>
                <a:spcPts val="0"/>
              </a:spcAft>
              <a:buSzPts val="990"/>
              <a:buNone/>
            </a:pPr>
            <a:r>
              <a:rPr lang="es" sz="1620">
                <a:solidFill>
                  <a:schemeClr val="lt2"/>
                </a:solidFill>
                <a:latin typeface="Roboto"/>
                <a:ea typeface="Roboto"/>
                <a:cs typeface="Roboto"/>
                <a:sym typeface="Roboto"/>
              </a:rPr>
              <a:t>Este trigger se dispara antes de que un usuario elimine su cuenta en la tabla </a:t>
            </a:r>
            <a:r>
              <a:rPr b="1" lang="es" sz="1620">
                <a:solidFill>
                  <a:srgbClr val="A380D1"/>
                </a:solidFill>
                <a:latin typeface="Roboto"/>
                <a:ea typeface="Roboto"/>
                <a:cs typeface="Roboto"/>
                <a:sym typeface="Roboto"/>
              </a:rPr>
              <a:t>user</a:t>
            </a:r>
            <a:r>
              <a:rPr b="1" lang="es" sz="1620">
                <a:solidFill>
                  <a:schemeClr val="lt2"/>
                </a:solidFill>
                <a:latin typeface="Roboto"/>
                <a:ea typeface="Roboto"/>
                <a:cs typeface="Roboto"/>
                <a:sym typeface="Roboto"/>
              </a:rPr>
              <a:t>. </a:t>
            </a:r>
            <a:r>
              <a:rPr lang="es" sz="1620">
                <a:solidFill>
                  <a:schemeClr val="lt2"/>
                </a:solidFill>
                <a:latin typeface="Roboto"/>
                <a:ea typeface="Roboto"/>
                <a:cs typeface="Roboto"/>
                <a:sym typeface="Roboto"/>
              </a:rPr>
              <a:t>Una vez en acción, el trigger agregará en una tabla de auditoría de usuarios (</a:t>
            </a:r>
            <a:r>
              <a:rPr b="1" lang="es" sz="1620">
                <a:solidFill>
                  <a:srgbClr val="D99594"/>
                </a:solidFill>
                <a:latin typeface="Roboto"/>
                <a:ea typeface="Roboto"/>
                <a:cs typeface="Roboto"/>
                <a:sym typeface="Roboto"/>
              </a:rPr>
              <a:t>_user_audit</a:t>
            </a:r>
            <a:r>
              <a:rPr lang="es" sz="1620">
                <a:solidFill>
                  <a:schemeClr val="lt2"/>
                </a:solidFill>
                <a:latin typeface="Roboto"/>
                <a:ea typeface="Roboto"/>
                <a:cs typeface="Roboto"/>
                <a:sym typeface="Roboto"/>
              </a:rPr>
              <a:t>) un registro con el username, email, acción (que en este caso será “eliminado”) y fecha.</a:t>
            </a:r>
            <a:endParaRPr sz="1620">
              <a:solidFill>
                <a:schemeClr val="lt2"/>
              </a:solidFill>
              <a:latin typeface="Roboto"/>
              <a:ea typeface="Roboto"/>
              <a:cs typeface="Roboto"/>
              <a:sym typeface="Roboto"/>
            </a:endParaRPr>
          </a:p>
        </p:txBody>
      </p:sp>
      <p:pic>
        <p:nvPicPr>
          <p:cNvPr id="380" name="Google Shape;380;p58"/>
          <p:cNvPicPr preferRelativeResize="0"/>
          <p:nvPr/>
        </p:nvPicPr>
        <p:blipFill>
          <a:blip r:embed="rId3">
            <a:alphaModFix/>
          </a:blip>
          <a:stretch>
            <a:fillRect/>
          </a:stretch>
        </p:blipFill>
        <p:spPr>
          <a:xfrm>
            <a:off x="1169300" y="2622150"/>
            <a:ext cx="3782600" cy="862575"/>
          </a:xfrm>
          <a:prstGeom prst="rect">
            <a:avLst/>
          </a:prstGeom>
          <a:noFill/>
          <a:ln>
            <a:noFill/>
          </a:ln>
        </p:spPr>
      </p:pic>
      <p:pic>
        <p:nvPicPr>
          <p:cNvPr id="381" name="Google Shape;381;p58"/>
          <p:cNvPicPr preferRelativeResize="0"/>
          <p:nvPr/>
        </p:nvPicPr>
        <p:blipFill>
          <a:blip r:embed="rId4">
            <a:alphaModFix/>
          </a:blip>
          <a:stretch>
            <a:fillRect/>
          </a:stretch>
        </p:blipFill>
        <p:spPr>
          <a:xfrm>
            <a:off x="3915375" y="3615150"/>
            <a:ext cx="3477700" cy="5727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9"/>
          <p:cNvSpPr txBox="1"/>
          <p:nvPr>
            <p:ph type="ctrTitle"/>
          </p:nvPr>
        </p:nvSpPr>
        <p:spPr>
          <a:xfrm>
            <a:off x="260100" y="1355850"/>
            <a:ext cx="8520600" cy="1215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solidFill>
                  <a:srgbClr val="A380D1"/>
                </a:solidFill>
                <a:latin typeface="Roboto"/>
                <a:ea typeface="Roboto"/>
                <a:cs typeface="Roboto"/>
                <a:sym typeface="Roboto"/>
              </a:rPr>
              <a:t>Informes</a:t>
            </a:r>
            <a:endParaRPr>
              <a:solidFill>
                <a:srgbClr val="A380D1"/>
              </a:solidFill>
              <a:latin typeface="Roboto"/>
              <a:ea typeface="Roboto"/>
              <a:cs typeface="Roboto"/>
              <a:sym typeface="Roboto"/>
            </a:endParaRPr>
          </a:p>
        </p:txBody>
      </p:sp>
      <p:sp>
        <p:nvSpPr>
          <p:cNvPr id="387" name="Google Shape;387;p59"/>
          <p:cNvSpPr txBox="1"/>
          <p:nvPr>
            <p:ph idx="1" type="subTitle"/>
          </p:nvPr>
        </p:nvSpPr>
        <p:spPr>
          <a:xfrm>
            <a:off x="311700" y="24725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a:solidFill>
                  <a:srgbClr val="D99594"/>
                </a:solidFill>
                <a:latin typeface="Roboto"/>
                <a:ea typeface="Roboto"/>
                <a:cs typeface="Roboto"/>
                <a:sym typeface="Roboto"/>
              </a:rPr>
              <a:t>Generados en base a la información de la DB</a:t>
            </a:r>
            <a:endParaRPr>
              <a:solidFill>
                <a:srgbClr val="D99594"/>
              </a:solidFill>
              <a:latin typeface="Roboto"/>
              <a:ea typeface="Roboto"/>
              <a:cs typeface="Roboto"/>
              <a:sym typeface="Roboto"/>
            </a:endParaRPr>
          </a:p>
        </p:txBody>
      </p:sp>
      <p:pic>
        <p:nvPicPr>
          <p:cNvPr id="388" name="Google Shape;388;p59"/>
          <p:cNvPicPr preferRelativeResize="0"/>
          <p:nvPr/>
        </p:nvPicPr>
        <p:blipFill>
          <a:blip r:embed="rId3">
            <a:alphaModFix amt="12000"/>
          </a:blip>
          <a:stretch>
            <a:fillRect/>
          </a:stretch>
        </p:blipFill>
        <p:spPr>
          <a:xfrm>
            <a:off x="-122475" y="0"/>
            <a:ext cx="9388929" cy="51435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Roboto"/>
                <a:ea typeface="Roboto"/>
                <a:cs typeface="Roboto"/>
                <a:sym typeface="Roboto"/>
              </a:rPr>
              <a:t>Informe 1:</a:t>
            </a:r>
            <a:endParaRPr b="1">
              <a:latin typeface="Roboto"/>
              <a:ea typeface="Roboto"/>
              <a:cs typeface="Roboto"/>
              <a:sym typeface="Roboto"/>
            </a:endParaRPr>
          </a:p>
        </p:txBody>
      </p:sp>
      <p:sp>
        <p:nvSpPr>
          <p:cNvPr id="394" name="Google Shape;394;p60"/>
          <p:cNvSpPr txBox="1"/>
          <p:nvPr>
            <p:ph type="title"/>
          </p:nvPr>
        </p:nvSpPr>
        <p:spPr>
          <a:xfrm>
            <a:off x="348550" y="1017725"/>
            <a:ext cx="8520600" cy="131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t/>
            </a:r>
            <a:endParaRPr sz="1620">
              <a:solidFill>
                <a:schemeClr val="lt2"/>
              </a:solidFill>
              <a:latin typeface="Roboto"/>
              <a:ea typeface="Roboto"/>
              <a:cs typeface="Roboto"/>
              <a:sym typeface="Roboto"/>
            </a:endParaRPr>
          </a:p>
          <a:p>
            <a:pPr indent="0" lvl="0" marL="0" rtl="0" algn="l">
              <a:spcBef>
                <a:spcPts val="0"/>
              </a:spcBef>
              <a:spcAft>
                <a:spcPts val="0"/>
              </a:spcAft>
              <a:buSzPts val="990"/>
              <a:buNone/>
            </a:pPr>
            <a:r>
              <a:rPr lang="es" sz="1620">
                <a:solidFill>
                  <a:schemeClr val="lt2"/>
                </a:solidFill>
                <a:latin typeface="Roboto"/>
                <a:ea typeface="Roboto"/>
                <a:cs typeface="Roboto"/>
                <a:sym typeface="Roboto"/>
              </a:rPr>
              <a:t>Mediante el análisis de la vista </a:t>
            </a:r>
            <a:r>
              <a:rPr b="1" lang="es" sz="1620">
                <a:solidFill>
                  <a:srgbClr val="A380D1"/>
                </a:solidFill>
                <a:latin typeface="Roboto"/>
                <a:ea typeface="Roboto"/>
                <a:cs typeface="Roboto"/>
                <a:sym typeface="Roboto"/>
              </a:rPr>
              <a:t>cart_items</a:t>
            </a:r>
            <a:r>
              <a:rPr lang="es" sz="1620">
                <a:solidFill>
                  <a:schemeClr val="lt2"/>
                </a:solidFill>
                <a:latin typeface="Roboto"/>
                <a:ea typeface="Roboto"/>
                <a:cs typeface="Roboto"/>
                <a:sym typeface="Roboto"/>
              </a:rPr>
              <a:t>, puedo observar cuáles son los productos más vendidos y/o agregados a los carritos. Gracias a esto, puedo implementar también promociones y/o descuentos para los productos que tienen poca salida.</a:t>
            </a:r>
            <a:endParaRPr sz="1620">
              <a:solidFill>
                <a:schemeClr val="lt2"/>
              </a:solidFill>
              <a:latin typeface="Roboto"/>
              <a:ea typeface="Roboto"/>
              <a:cs typeface="Roboto"/>
              <a:sym typeface="Roboto"/>
            </a:endParaRPr>
          </a:p>
        </p:txBody>
      </p:sp>
      <p:sp>
        <p:nvSpPr>
          <p:cNvPr id="395" name="Google Shape;395;p60"/>
          <p:cNvSpPr/>
          <p:nvPr/>
        </p:nvSpPr>
        <p:spPr>
          <a:xfrm>
            <a:off x="2280300" y="2418175"/>
            <a:ext cx="4583400" cy="19821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96" name="Google Shape;396;p60"/>
          <p:cNvPicPr preferRelativeResize="0"/>
          <p:nvPr/>
        </p:nvPicPr>
        <p:blipFill>
          <a:blip r:embed="rId3">
            <a:alphaModFix/>
          </a:blip>
          <a:stretch>
            <a:fillRect/>
          </a:stretch>
        </p:blipFill>
        <p:spPr>
          <a:xfrm>
            <a:off x="2618038" y="2512800"/>
            <a:ext cx="3907925" cy="17928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Roboto"/>
                <a:ea typeface="Roboto"/>
                <a:cs typeface="Roboto"/>
                <a:sym typeface="Roboto"/>
              </a:rPr>
              <a:t>Informe 2:</a:t>
            </a:r>
            <a:endParaRPr b="1">
              <a:latin typeface="Roboto"/>
              <a:ea typeface="Roboto"/>
              <a:cs typeface="Roboto"/>
              <a:sym typeface="Roboto"/>
            </a:endParaRPr>
          </a:p>
        </p:txBody>
      </p:sp>
      <p:sp>
        <p:nvSpPr>
          <p:cNvPr id="402" name="Google Shape;402;p61"/>
          <p:cNvSpPr txBox="1"/>
          <p:nvPr>
            <p:ph type="title"/>
          </p:nvPr>
        </p:nvSpPr>
        <p:spPr>
          <a:xfrm>
            <a:off x="348550" y="1017725"/>
            <a:ext cx="8520600" cy="131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61111"/>
              <a:buNone/>
            </a:pPr>
            <a:r>
              <a:t/>
            </a:r>
            <a:endParaRPr sz="1620">
              <a:solidFill>
                <a:schemeClr val="lt2"/>
              </a:solidFill>
              <a:latin typeface="Roboto"/>
              <a:ea typeface="Roboto"/>
              <a:cs typeface="Roboto"/>
              <a:sym typeface="Roboto"/>
            </a:endParaRPr>
          </a:p>
          <a:p>
            <a:pPr indent="0" lvl="0" marL="0" rtl="0" algn="l">
              <a:spcBef>
                <a:spcPts val="0"/>
              </a:spcBef>
              <a:spcAft>
                <a:spcPts val="0"/>
              </a:spcAft>
              <a:buSzPct val="61111"/>
              <a:buNone/>
            </a:pPr>
            <a:r>
              <a:rPr lang="es" sz="1620">
                <a:solidFill>
                  <a:schemeClr val="lt2"/>
                </a:solidFill>
                <a:latin typeface="Roboto"/>
                <a:ea typeface="Roboto"/>
                <a:cs typeface="Roboto"/>
                <a:sym typeface="Roboto"/>
              </a:rPr>
              <a:t>Mediante el análisis de la vista </a:t>
            </a:r>
            <a:r>
              <a:rPr b="1" lang="es" sz="1620">
                <a:solidFill>
                  <a:srgbClr val="A380D1"/>
                </a:solidFill>
                <a:latin typeface="Roboto"/>
                <a:ea typeface="Roboto"/>
                <a:cs typeface="Roboto"/>
                <a:sym typeface="Roboto"/>
              </a:rPr>
              <a:t>user_location</a:t>
            </a:r>
            <a:r>
              <a:rPr lang="es" sz="1620">
                <a:solidFill>
                  <a:schemeClr val="lt2"/>
                </a:solidFill>
                <a:latin typeface="Roboto"/>
                <a:ea typeface="Roboto"/>
                <a:cs typeface="Roboto"/>
                <a:sym typeface="Roboto"/>
              </a:rPr>
              <a:t>, puedo identificar en </a:t>
            </a:r>
            <a:r>
              <a:rPr lang="es" sz="1620">
                <a:solidFill>
                  <a:schemeClr val="lt2"/>
                </a:solidFill>
                <a:latin typeface="Roboto"/>
                <a:ea typeface="Roboto"/>
                <a:cs typeface="Roboto"/>
                <a:sym typeface="Roboto"/>
              </a:rPr>
              <a:t>qué</a:t>
            </a:r>
            <a:r>
              <a:rPr lang="es" sz="1620">
                <a:solidFill>
                  <a:schemeClr val="lt2"/>
                </a:solidFill>
                <a:latin typeface="Roboto"/>
                <a:ea typeface="Roboto"/>
                <a:cs typeface="Roboto"/>
                <a:sym typeface="Roboto"/>
              </a:rPr>
              <a:t> zonas del </a:t>
            </a:r>
            <a:r>
              <a:rPr lang="es" sz="1620">
                <a:solidFill>
                  <a:schemeClr val="lt2"/>
                </a:solidFill>
                <a:latin typeface="Roboto"/>
                <a:ea typeface="Roboto"/>
                <a:cs typeface="Roboto"/>
                <a:sym typeface="Roboto"/>
              </a:rPr>
              <a:t>país</a:t>
            </a:r>
            <a:r>
              <a:rPr lang="es" sz="1620">
                <a:solidFill>
                  <a:schemeClr val="lt2"/>
                </a:solidFill>
                <a:latin typeface="Roboto"/>
                <a:ea typeface="Roboto"/>
                <a:cs typeface="Roboto"/>
                <a:sym typeface="Roboto"/>
              </a:rPr>
              <a:t> tengo </a:t>
            </a:r>
            <a:r>
              <a:rPr lang="es" sz="1620">
                <a:solidFill>
                  <a:schemeClr val="lt2"/>
                </a:solidFill>
                <a:latin typeface="Roboto"/>
                <a:ea typeface="Roboto"/>
                <a:cs typeface="Roboto"/>
                <a:sym typeface="Roboto"/>
              </a:rPr>
              <a:t>más</a:t>
            </a:r>
            <a:r>
              <a:rPr lang="es" sz="1620">
                <a:solidFill>
                  <a:schemeClr val="lt2"/>
                </a:solidFill>
                <a:latin typeface="Roboto"/>
                <a:ea typeface="Roboto"/>
                <a:cs typeface="Roboto"/>
                <a:sym typeface="Roboto"/>
              </a:rPr>
              <a:t> clientes registrados y en </a:t>
            </a:r>
            <a:r>
              <a:rPr lang="es" sz="1620">
                <a:solidFill>
                  <a:schemeClr val="lt2"/>
                </a:solidFill>
                <a:latin typeface="Roboto"/>
                <a:ea typeface="Roboto"/>
                <a:cs typeface="Roboto"/>
                <a:sym typeface="Roboto"/>
              </a:rPr>
              <a:t>cuáles</a:t>
            </a:r>
            <a:r>
              <a:rPr lang="es" sz="1620">
                <a:solidFill>
                  <a:schemeClr val="lt2"/>
                </a:solidFill>
                <a:latin typeface="Roboto"/>
                <a:ea typeface="Roboto"/>
                <a:cs typeface="Roboto"/>
                <a:sym typeface="Roboto"/>
              </a:rPr>
              <a:t> menos. Con esta información puedo buscar a través de campañas de marketing, llegar más a las provincias donde todavía no hay muchos clientes.</a:t>
            </a:r>
            <a:endParaRPr sz="1620">
              <a:solidFill>
                <a:schemeClr val="lt2"/>
              </a:solidFill>
              <a:latin typeface="Roboto"/>
              <a:ea typeface="Roboto"/>
              <a:cs typeface="Roboto"/>
              <a:sym typeface="Roboto"/>
            </a:endParaRPr>
          </a:p>
        </p:txBody>
      </p:sp>
      <p:sp>
        <p:nvSpPr>
          <p:cNvPr id="403" name="Google Shape;403;p61"/>
          <p:cNvSpPr/>
          <p:nvPr/>
        </p:nvSpPr>
        <p:spPr>
          <a:xfrm>
            <a:off x="3197650" y="2328725"/>
            <a:ext cx="2822400" cy="20559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04" name="Google Shape;404;p61"/>
          <p:cNvPicPr preferRelativeResize="0"/>
          <p:nvPr/>
        </p:nvPicPr>
        <p:blipFill>
          <a:blip r:embed="rId3">
            <a:alphaModFix/>
          </a:blip>
          <a:stretch>
            <a:fillRect/>
          </a:stretch>
        </p:blipFill>
        <p:spPr>
          <a:xfrm>
            <a:off x="3375638" y="2474637"/>
            <a:ext cx="2466425" cy="1764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a:solidFill>
                  <a:srgbClr val="A380D1"/>
                </a:solidFill>
                <a:latin typeface="Roboto"/>
                <a:ea typeface="Roboto"/>
                <a:cs typeface="Roboto"/>
                <a:sym typeface="Roboto"/>
              </a:rPr>
              <a:t>Modelo de negocio</a:t>
            </a:r>
            <a:endParaRPr b="1">
              <a:solidFill>
                <a:srgbClr val="A380D1"/>
              </a:solidFill>
              <a:latin typeface="Roboto"/>
              <a:ea typeface="Roboto"/>
              <a:cs typeface="Roboto"/>
              <a:sym typeface="Roboto"/>
            </a:endParaRPr>
          </a:p>
        </p:txBody>
      </p:sp>
      <p:sp>
        <p:nvSpPr>
          <p:cNvPr id="83" name="Google Shape;83;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s" sz="1897">
                <a:latin typeface="Roboto"/>
                <a:ea typeface="Roboto"/>
                <a:cs typeface="Roboto"/>
                <a:sym typeface="Roboto"/>
              </a:rPr>
              <a:t>El modelo de negocio será el de una tienda electrónica dedicada a la venta de productos. Los clientes/usuarios se registrarán y guardaran sus datos para recibir los envíos posteriormente. Los productos estarán almacenados con sus características importantes como variantes, stock, precio, para facilitarle la selección al usuario, que podrá agregarlos a un carrito virtual, en la cantidad que desee.</a:t>
            </a:r>
            <a:endParaRPr sz="1897">
              <a:latin typeface="Roboto"/>
              <a:ea typeface="Roboto"/>
              <a:cs typeface="Roboto"/>
              <a:sym typeface="Roboto"/>
            </a:endParaRPr>
          </a:p>
          <a:p>
            <a:pPr indent="0" lvl="0" marL="0" rtl="0" algn="l">
              <a:spcBef>
                <a:spcPts val="1200"/>
              </a:spcBef>
              <a:spcAft>
                <a:spcPts val="0"/>
              </a:spcAft>
              <a:buNone/>
            </a:pPr>
            <a:r>
              <a:rPr lang="es" sz="1897">
                <a:latin typeface="Roboto"/>
                <a:ea typeface="Roboto"/>
                <a:cs typeface="Roboto"/>
                <a:sym typeface="Roboto"/>
              </a:rPr>
              <a:t>También se dispondrá de la información referida a la </a:t>
            </a:r>
            <a:r>
              <a:rPr lang="es" sz="1897">
                <a:latin typeface="Roboto"/>
                <a:ea typeface="Roboto"/>
                <a:cs typeface="Roboto"/>
                <a:sym typeface="Roboto"/>
              </a:rPr>
              <a:t>orden</a:t>
            </a:r>
            <a:r>
              <a:rPr lang="es" sz="1897">
                <a:latin typeface="Roboto"/>
                <a:ea typeface="Roboto"/>
                <a:cs typeface="Roboto"/>
                <a:sym typeface="Roboto"/>
              </a:rPr>
              <a:t> de compra, para el seguimiento de la venta por parte del vendedor y del cliente. </a:t>
            </a:r>
            <a:endParaRPr sz="1897">
              <a:latin typeface="Roboto"/>
              <a:ea typeface="Roboto"/>
              <a:cs typeface="Roboto"/>
              <a:sym typeface="Roboto"/>
            </a:endParaRPr>
          </a:p>
          <a:p>
            <a:pPr indent="0" lvl="0" marL="0" rtl="0" algn="l">
              <a:spcBef>
                <a:spcPts val="1200"/>
              </a:spcBef>
              <a:spcAft>
                <a:spcPts val="0"/>
              </a:spcAft>
              <a:buNone/>
            </a:pPr>
            <a:r>
              <a:rPr lang="es" sz="1897">
                <a:latin typeface="Roboto"/>
                <a:ea typeface="Roboto"/>
                <a:cs typeface="Roboto"/>
                <a:sym typeface="Roboto"/>
              </a:rPr>
              <a:t>Finalmente, el análisis de ciertos datos de la tienda podrá ser valioso para realizar ajustes en el negocio y mejorar las ventas a futuro.</a:t>
            </a:r>
            <a:endParaRPr sz="1897">
              <a:latin typeface="Roboto"/>
              <a:ea typeface="Roboto"/>
              <a:cs typeface="Roboto"/>
              <a:sym typeface="Roboto"/>
            </a:endParaRPr>
          </a:p>
          <a:p>
            <a:pPr indent="457200" lvl="0" marL="0" rtl="0" algn="l">
              <a:spcBef>
                <a:spcPts val="1200"/>
              </a:spcBef>
              <a:spcAft>
                <a:spcPts val="1200"/>
              </a:spcAft>
              <a:buNone/>
            </a:pPr>
            <a:r>
              <a:t/>
            </a:r>
            <a:endParaRPr>
              <a:latin typeface="Roboto"/>
              <a:ea typeface="Roboto"/>
              <a:cs typeface="Roboto"/>
              <a:sym typeface="Roboto"/>
            </a:endParaRPr>
          </a:p>
        </p:txBody>
      </p:sp>
      <p:pic>
        <p:nvPicPr>
          <p:cNvPr id="84" name="Google Shape;84;p17"/>
          <p:cNvPicPr preferRelativeResize="0"/>
          <p:nvPr/>
        </p:nvPicPr>
        <p:blipFill>
          <a:blip r:embed="rId3">
            <a:alphaModFix amt="6000"/>
          </a:blip>
          <a:stretch>
            <a:fillRect/>
          </a:stretch>
        </p:blipFill>
        <p:spPr>
          <a:xfrm>
            <a:off x="0" y="-58800"/>
            <a:ext cx="9144001" cy="52611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Roboto"/>
                <a:ea typeface="Roboto"/>
                <a:cs typeface="Roboto"/>
                <a:sym typeface="Roboto"/>
              </a:rPr>
              <a:t>Informe 3:</a:t>
            </a:r>
            <a:endParaRPr b="1">
              <a:latin typeface="Roboto"/>
              <a:ea typeface="Roboto"/>
              <a:cs typeface="Roboto"/>
              <a:sym typeface="Roboto"/>
            </a:endParaRPr>
          </a:p>
        </p:txBody>
      </p:sp>
      <p:sp>
        <p:nvSpPr>
          <p:cNvPr id="410" name="Google Shape;410;p62"/>
          <p:cNvSpPr txBox="1"/>
          <p:nvPr>
            <p:ph type="title"/>
          </p:nvPr>
        </p:nvSpPr>
        <p:spPr>
          <a:xfrm>
            <a:off x="348550" y="1017725"/>
            <a:ext cx="8520600" cy="131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61111"/>
              <a:buNone/>
            </a:pPr>
            <a:r>
              <a:t/>
            </a:r>
            <a:endParaRPr sz="1620">
              <a:solidFill>
                <a:schemeClr val="lt2"/>
              </a:solidFill>
              <a:latin typeface="Roboto"/>
              <a:ea typeface="Roboto"/>
              <a:cs typeface="Roboto"/>
              <a:sym typeface="Roboto"/>
            </a:endParaRPr>
          </a:p>
          <a:p>
            <a:pPr indent="0" lvl="0" marL="0" rtl="0" algn="l">
              <a:spcBef>
                <a:spcPts val="0"/>
              </a:spcBef>
              <a:spcAft>
                <a:spcPts val="0"/>
              </a:spcAft>
              <a:buSzPct val="61111"/>
              <a:buNone/>
            </a:pPr>
            <a:r>
              <a:rPr lang="es" sz="1620">
                <a:solidFill>
                  <a:schemeClr val="lt2"/>
                </a:solidFill>
                <a:latin typeface="Roboto"/>
                <a:ea typeface="Roboto"/>
                <a:cs typeface="Roboto"/>
                <a:sym typeface="Roboto"/>
              </a:rPr>
              <a:t>Analizando las ventas realizadas (vista </a:t>
            </a:r>
            <a:r>
              <a:rPr b="1" lang="es" sz="1620">
                <a:solidFill>
                  <a:srgbClr val="D99594"/>
                </a:solidFill>
                <a:latin typeface="Roboto"/>
                <a:ea typeface="Roboto"/>
                <a:cs typeface="Roboto"/>
                <a:sym typeface="Roboto"/>
              </a:rPr>
              <a:t>purchase_info</a:t>
            </a:r>
            <a:r>
              <a:rPr lang="es" sz="1620">
                <a:solidFill>
                  <a:schemeClr val="lt2"/>
                </a:solidFill>
                <a:latin typeface="Roboto"/>
                <a:ea typeface="Roboto"/>
                <a:cs typeface="Roboto"/>
                <a:sym typeface="Roboto"/>
              </a:rPr>
              <a:t>), puedo conocer </a:t>
            </a:r>
            <a:r>
              <a:rPr lang="es" sz="1620">
                <a:solidFill>
                  <a:schemeClr val="lt2"/>
                </a:solidFill>
                <a:latin typeface="Roboto"/>
                <a:ea typeface="Roboto"/>
                <a:cs typeface="Roboto"/>
                <a:sym typeface="Roboto"/>
              </a:rPr>
              <a:t>cuál</a:t>
            </a:r>
            <a:r>
              <a:rPr lang="es" sz="1620">
                <a:solidFill>
                  <a:schemeClr val="lt2"/>
                </a:solidFill>
                <a:latin typeface="Roboto"/>
                <a:ea typeface="Roboto"/>
                <a:cs typeface="Roboto"/>
                <a:sym typeface="Roboto"/>
              </a:rPr>
              <a:t> es el método de pago </a:t>
            </a:r>
            <a:r>
              <a:rPr lang="es" sz="1620">
                <a:solidFill>
                  <a:schemeClr val="lt2"/>
                </a:solidFill>
                <a:latin typeface="Roboto"/>
                <a:ea typeface="Roboto"/>
                <a:cs typeface="Roboto"/>
                <a:sym typeface="Roboto"/>
              </a:rPr>
              <a:t>más</a:t>
            </a:r>
            <a:r>
              <a:rPr lang="es" sz="1620">
                <a:solidFill>
                  <a:schemeClr val="lt2"/>
                </a:solidFill>
                <a:latin typeface="Roboto"/>
                <a:ea typeface="Roboto"/>
                <a:cs typeface="Roboto"/>
                <a:sym typeface="Roboto"/>
              </a:rPr>
              <a:t> elegido por los usuarios, </a:t>
            </a:r>
            <a:r>
              <a:rPr lang="es" sz="1620">
                <a:solidFill>
                  <a:schemeClr val="lt2"/>
                </a:solidFill>
                <a:latin typeface="Roboto"/>
                <a:ea typeface="Roboto"/>
                <a:cs typeface="Roboto"/>
                <a:sym typeface="Roboto"/>
              </a:rPr>
              <a:t>calcular</a:t>
            </a:r>
            <a:r>
              <a:rPr lang="es" sz="1620">
                <a:solidFill>
                  <a:schemeClr val="lt2"/>
                </a:solidFill>
                <a:latin typeface="Roboto"/>
                <a:ea typeface="Roboto"/>
                <a:cs typeface="Roboto"/>
                <a:sym typeface="Roboto"/>
              </a:rPr>
              <a:t> cual es el precio promedio/medio de una compra, qué usuarios compraron más de una vez para hacerles una promoción, y en base a todo esto implementar estrategias de marketing.</a:t>
            </a:r>
            <a:endParaRPr sz="1620">
              <a:solidFill>
                <a:schemeClr val="lt2"/>
              </a:solidFill>
              <a:latin typeface="Roboto"/>
              <a:ea typeface="Roboto"/>
              <a:cs typeface="Roboto"/>
              <a:sym typeface="Roboto"/>
            </a:endParaRPr>
          </a:p>
        </p:txBody>
      </p:sp>
      <p:sp>
        <p:nvSpPr>
          <p:cNvPr id="411" name="Google Shape;411;p62"/>
          <p:cNvSpPr/>
          <p:nvPr/>
        </p:nvSpPr>
        <p:spPr>
          <a:xfrm>
            <a:off x="1355875" y="2468575"/>
            <a:ext cx="6432600" cy="17907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12" name="Google Shape;412;p62"/>
          <p:cNvPicPr preferRelativeResize="0"/>
          <p:nvPr/>
        </p:nvPicPr>
        <p:blipFill>
          <a:blip r:embed="rId3">
            <a:alphaModFix/>
          </a:blip>
          <a:stretch>
            <a:fillRect/>
          </a:stretch>
        </p:blipFill>
        <p:spPr>
          <a:xfrm>
            <a:off x="1422436" y="2593273"/>
            <a:ext cx="6299125" cy="15268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id="417" name="Google Shape;417;p63"/>
          <p:cNvPicPr preferRelativeResize="0"/>
          <p:nvPr/>
        </p:nvPicPr>
        <p:blipFill>
          <a:blip r:embed="rId3">
            <a:alphaModFix amt="92000"/>
          </a:blip>
          <a:stretch>
            <a:fillRect/>
          </a:stretch>
        </p:blipFill>
        <p:spPr>
          <a:xfrm>
            <a:off x="-773650" y="0"/>
            <a:ext cx="10263941" cy="5143499"/>
          </a:xfrm>
          <a:prstGeom prst="rect">
            <a:avLst/>
          </a:prstGeom>
          <a:noFill/>
          <a:ln>
            <a:noFill/>
          </a:ln>
        </p:spPr>
      </p:pic>
      <p:grpSp>
        <p:nvGrpSpPr>
          <p:cNvPr id="418" name="Google Shape;418;p63"/>
          <p:cNvGrpSpPr/>
          <p:nvPr/>
        </p:nvGrpSpPr>
        <p:grpSpPr>
          <a:xfrm>
            <a:off x="1440475" y="3188500"/>
            <a:ext cx="1311600" cy="1289700"/>
            <a:chOff x="1440475" y="3188500"/>
            <a:chExt cx="1311600" cy="1289700"/>
          </a:xfrm>
        </p:grpSpPr>
        <p:sp>
          <p:nvSpPr>
            <p:cNvPr id="419" name="Google Shape;419;p63"/>
            <p:cNvSpPr/>
            <p:nvPr/>
          </p:nvSpPr>
          <p:spPr>
            <a:xfrm>
              <a:off x="1440475" y="3188500"/>
              <a:ext cx="1311600" cy="12897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20" name="Google Shape;420;p63"/>
            <p:cNvPicPr preferRelativeResize="0"/>
            <p:nvPr/>
          </p:nvPicPr>
          <p:blipFill>
            <a:blip r:embed="rId4">
              <a:alphaModFix/>
            </a:blip>
            <a:stretch>
              <a:fillRect/>
            </a:stretch>
          </p:blipFill>
          <p:spPr>
            <a:xfrm>
              <a:off x="1544050" y="3319025"/>
              <a:ext cx="1104450" cy="1028650"/>
            </a:xfrm>
            <a:prstGeom prst="rect">
              <a:avLst/>
            </a:prstGeom>
            <a:noFill/>
            <a:ln>
              <a:noFill/>
            </a:ln>
          </p:spPr>
        </p:pic>
      </p:grpSp>
      <p:grpSp>
        <p:nvGrpSpPr>
          <p:cNvPr id="421" name="Google Shape;421;p63"/>
          <p:cNvGrpSpPr/>
          <p:nvPr/>
        </p:nvGrpSpPr>
        <p:grpSpPr>
          <a:xfrm>
            <a:off x="3323625" y="3188500"/>
            <a:ext cx="1311600" cy="1289700"/>
            <a:chOff x="3323625" y="3188500"/>
            <a:chExt cx="1311600" cy="1289700"/>
          </a:xfrm>
        </p:grpSpPr>
        <p:sp>
          <p:nvSpPr>
            <p:cNvPr id="422" name="Google Shape;422;p63"/>
            <p:cNvSpPr/>
            <p:nvPr/>
          </p:nvSpPr>
          <p:spPr>
            <a:xfrm>
              <a:off x="3323625" y="3188500"/>
              <a:ext cx="1311600" cy="12897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23" name="Google Shape;423;p63"/>
            <p:cNvPicPr preferRelativeResize="0"/>
            <p:nvPr/>
          </p:nvPicPr>
          <p:blipFill>
            <a:blip r:embed="rId5">
              <a:alphaModFix/>
            </a:blip>
            <a:stretch>
              <a:fillRect/>
            </a:stretch>
          </p:blipFill>
          <p:spPr>
            <a:xfrm>
              <a:off x="3461525" y="3319025"/>
              <a:ext cx="1035825" cy="1028650"/>
            </a:xfrm>
            <a:prstGeom prst="rect">
              <a:avLst/>
            </a:prstGeom>
            <a:noFill/>
            <a:ln>
              <a:noFill/>
            </a:ln>
          </p:spPr>
        </p:pic>
      </p:grpSp>
      <p:grpSp>
        <p:nvGrpSpPr>
          <p:cNvPr id="424" name="Google Shape;424;p63"/>
          <p:cNvGrpSpPr/>
          <p:nvPr/>
        </p:nvGrpSpPr>
        <p:grpSpPr>
          <a:xfrm>
            <a:off x="5086513" y="3188500"/>
            <a:ext cx="1311600" cy="1289700"/>
            <a:chOff x="5086513" y="3188500"/>
            <a:chExt cx="1311600" cy="1289700"/>
          </a:xfrm>
        </p:grpSpPr>
        <p:sp>
          <p:nvSpPr>
            <p:cNvPr id="425" name="Google Shape;425;p63"/>
            <p:cNvSpPr/>
            <p:nvPr/>
          </p:nvSpPr>
          <p:spPr>
            <a:xfrm>
              <a:off x="5086513" y="3188500"/>
              <a:ext cx="1311600" cy="12897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26" name="Google Shape;426;p63"/>
            <p:cNvPicPr preferRelativeResize="0"/>
            <p:nvPr/>
          </p:nvPicPr>
          <p:blipFill>
            <a:blip r:embed="rId6">
              <a:alphaModFix/>
            </a:blip>
            <a:stretch>
              <a:fillRect/>
            </a:stretch>
          </p:blipFill>
          <p:spPr>
            <a:xfrm>
              <a:off x="5224413" y="3281230"/>
              <a:ext cx="1035825" cy="1104232"/>
            </a:xfrm>
            <a:prstGeom prst="rect">
              <a:avLst/>
            </a:prstGeom>
            <a:noFill/>
            <a:ln>
              <a:noFill/>
            </a:ln>
          </p:spPr>
        </p:pic>
      </p:grpSp>
      <p:grpSp>
        <p:nvGrpSpPr>
          <p:cNvPr id="427" name="Google Shape;427;p63"/>
          <p:cNvGrpSpPr/>
          <p:nvPr/>
        </p:nvGrpSpPr>
        <p:grpSpPr>
          <a:xfrm>
            <a:off x="6849425" y="3188500"/>
            <a:ext cx="1311600" cy="1289700"/>
            <a:chOff x="6849425" y="3188500"/>
            <a:chExt cx="1311600" cy="1289700"/>
          </a:xfrm>
        </p:grpSpPr>
        <p:sp>
          <p:nvSpPr>
            <p:cNvPr id="428" name="Google Shape;428;p63"/>
            <p:cNvSpPr/>
            <p:nvPr/>
          </p:nvSpPr>
          <p:spPr>
            <a:xfrm>
              <a:off x="6849425" y="3188500"/>
              <a:ext cx="1311600" cy="12897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29" name="Google Shape;429;p63"/>
            <p:cNvPicPr preferRelativeResize="0"/>
            <p:nvPr/>
          </p:nvPicPr>
          <p:blipFill>
            <a:blip r:embed="rId7">
              <a:alphaModFix/>
            </a:blip>
            <a:stretch>
              <a:fillRect/>
            </a:stretch>
          </p:blipFill>
          <p:spPr>
            <a:xfrm>
              <a:off x="6916052" y="3319025"/>
              <a:ext cx="1178336" cy="1028649"/>
            </a:xfrm>
            <a:prstGeom prst="rect">
              <a:avLst/>
            </a:prstGeom>
            <a:noFill/>
            <a:ln>
              <a:noFill/>
            </a:ln>
          </p:spPr>
        </p:pic>
      </p:grpSp>
      <p:sp>
        <p:nvSpPr>
          <p:cNvPr id="430" name="Google Shape;430;p63"/>
          <p:cNvSpPr/>
          <p:nvPr/>
        </p:nvSpPr>
        <p:spPr>
          <a:xfrm>
            <a:off x="1245350" y="655825"/>
            <a:ext cx="6838500" cy="678000"/>
          </a:xfrm>
          <a:prstGeom prst="roundRect">
            <a:avLst>
              <a:gd fmla="val 16667" name="adj"/>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1" name="Google Shape;431;p63"/>
          <p:cNvSpPr txBox="1"/>
          <p:nvPr>
            <p:ph type="ctrTitle"/>
          </p:nvPr>
        </p:nvSpPr>
        <p:spPr>
          <a:xfrm>
            <a:off x="1036550" y="714175"/>
            <a:ext cx="7256100" cy="56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s" sz="3080">
                <a:solidFill>
                  <a:srgbClr val="A380D1"/>
                </a:solidFill>
                <a:latin typeface="Roboto"/>
                <a:ea typeface="Roboto"/>
                <a:cs typeface="Roboto"/>
                <a:sym typeface="Roboto"/>
              </a:rPr>
              <a:t>HERRAMIENTAS DE DESARROLLO</a:t>
            </a:r>
            <a:endParaRPr b="1" sz="2880">
              <a:solidFill>
                <a:srgbClr val="A380D1"/>
              </a:solidFill>
              <a:latin typeface="Roboto"/>
              <a:ea typeface="Roboto"/>
              <a:cs typeface="Roboto"/>
              <a:sym typeface="Robo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4"/>
          <p:cNvSpPr txBox="1"/>
          <p:nvPr>
            <p:ph type="ctrTitle"/>
          </p:nvPr>
        </p:nvSpPr>
        <p:spPr>
          <a:xfrm>
            <a:off x="230625" y="803200"/>
            <a:ext cx="8520600" cy="1215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solidFill>
                  <a:srgbClr val="A380D1"/>
                </a:solidFill>
                <a:latin typeface="Roboto"/>
                <a:ea typeface="Roboto"/>
                <a:cs typeface="Roboto"/>
                <a:sym typeface="Roboto"/>
              </a:rPr>
              <a:t>FUTURAS LÍNEAS</a:t>
            </a:r>
            <a:endParaRPr>
              <a:solidFill>
                <a:srgbClr val="A380D1"/>
              </a:solidFill>
              <a:latin typeface="Roboto"/>
              <a:ea typeface="Roboto"/>
              <a:cs typeface="Roboto"/>
              <a:sym typeface="Roboto"/>
            </a:endParaRPr>
          </a:p>
        </p:txBody>
      </p:sp>
      <p:sp>
        <p:nvSpPr>
          <p:cNvPr id="437" name="Google Shape;437;p64"/>
          <p:cNvSpPr txBox="1"/>
          <p:nvPr>
            <p:ph idx="1" type="subTitle"/>
          </p:nvPr>
        </p:nvSpPr>
        <p:spPr>
          <a:xfrm>
            <a:off x="230625" y="1927250"/>
            <a:ext cx="8582700" cy="209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400">
                <a:solidFill>
                  <a:schemeClr val="dk1"/>
                </a:solidFill>
                <a:latin typeface="Roboto"/>
                <a:ea typeface="Roboto"/>
                <a:cs typeface="Roboto"/>
                <a:sym typeface="Roboto"/>
              </a:rPr>
              <a:t>En este proyecto se desarrolla una base de datos simple para un ecommerce. En un futuro se podrían implementar varias ideas para </a:t>
            </a:r>
            <a:r>
              <a:rPr lang="es" sz="1400">
                <a:solidFill>
                  <a:schemeClr val="dk1"/>
                </a:solidFill>
                <a:latin typeface="Roboto"/>
                <a:ea typeface="Roboto"/>
                <a:cs typeface="Roboto"/>
                <a:sym typeface="Roboto"/>
              </a:rPr>
              <a:t>robustecer, entre ellas</a:t>
            </a:r>
            <a:r>
              <a:rPr lang="es" sz="1400">
                <a:solidFill>
                  <a:schemeClr val="dk1"/>
                </a:solidFill>
                <a:latin typeface="Roboto"/>
                <a:ea typeface="Roboto"/>
                <a:cs typeface="Roboto"/>
                <a:sym typeface="Roboto"/>
              </a:rPr>
              <a:t>:</a:t>
            </a:r>
            <a:endParaRPr sz="1400">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s" sz="1400">
                <a:solidFill>
                  <a:schemeClr val="dk1"/>
                </a:solidFill>
                <a:latin typeface="Roboto"/>
                <a:ea typeface="Roboto"/>
                <a:cs typeface="Roboto"/>
                <a:sym typeface="Roboto"/>
              </a:rPr>
              <a:t>Agregar validaciones en las tablas que se ingresen datos.</a:t>
            </a:r>
            <a:endParaRPr sz="1400">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s" sz="1400">
                <a:solidFill>
                  <a:schemeClr val="dk1"/>
                </a:solidFill>
                <a:latin typeface="Roboto"/>
                <a:ea typeface="Roboto"/>
                <a:cs typeface="Roboto"/>
                <a:sym typeface="Roboto"/>
              </a:rPr>
              <a:t>Crear nuevas tablas como proveedores, sucursales.</a:t>
            </a:r>
            <a:endParaRPr sz="1400">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s" sz="1400">
                <a:solidFill>
                  <a:schemeClr val="dk1"/>
                </a:solidFill>
                <a:latin typeface="Roboto"/>
                <a:ea typeface="Roboto"/>
                <a:cs typeface="Roboto"/>
                <a:sym typeface="Roboto"/>
              </a:rPr>
              <a:t>Encriptar datos sensibles como campos de contraseña.</a:t>
            </a:r>
            <a:endParaRPr sz="1400">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s" sz="1400">
                <a:solidFill>
                  <a:schemeClr val="dk1"/>
                </a:solidFill>
                <a:latin typeface="Roboto"/>
                <a:ea typeface="Roboto"/>
                <a:cs typeface="Roboto"/>
                <a:sym typeface="Roboto"/>
              </a:rPr>
              <a:t>Implementar distintas monedas (currency).</a:t>
            </a:r>
            <a:endParaRPr sz="1400">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s" sz="1400">
                <a:solidFill>
                  <a:schemeClr val="dk1"/>
                </a:solidFill>
                <a:latin typeface="Roboto"/>
                <a:ea typeface="Roboto"/>
                <a:cs typeface="Roboto"/>
                <a:sym typeface="Roboto"/>
              </a:rPr>
              <a:t>Subir la base de datos a un servidor.</a:t>
            </a:r>
            <a:endParaRPr sz="1400">
              <a:solidFill>
                <a:schemeClr val="dk1"/>
              </a:solidFill>
              <a:latin typeface="Roboto"/>
              <a:ea typeface="Roboto"/>
              <a:cs typeface="Roboto"/>
              <a:sym typeface="Roboto"/>
            </a:endParaRPr>
          </a:p>
        </p:txBody>
      </p:sp>
      <p:pic>
        <p:nvPicPr>
          <p:cNvPr id="438" name="Google Shape;438;p64"/>
          <p:cNvPicPr preferRelativeResize="0"/>
          <p:nvPr/>
        </p:nvPicPr>
        <p:blipFill>
          <a:blip r:embed="rId3">
            <a:alphaModFix amt="8000"/>
          </a:blip>
          <a:stretch>
            <a:fillRect/>
          </a:stretch>
        </p:blipFill>
        <p:spPr>
          <a:xfrm>
            <a:off x="0" y="0"/>
            <a:ext cx="9143999" cy="5202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2018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s">
                <a:solidFill>
                  <a:srgbClr val="A380D1"/>
                </a:solidFill>
                <a:latin typeface="Roboto"/>
                <a:ea typeface="Roboto"/>
                <a:cs typeface="Roboto"/>
                <a:sym typeface="Roboto"/>
              </a:rPr>
              <a:t>Diagrama Entidad - Relación</a:t>
            </a:r>
            <a:endParaRPr b="1">
              <a:solidFill>
                <a:srgbClr val="A380D1"/>
              </a:solidFill>
              <a:latin typeface="Roboto"/>
              <a:ea typeface="Roboto"/>
              <a:cs typeface="Roboto"/>
              <a:sym typeface="Roboto"/>
            </a:endParaRPr>
          </a:p>
        </p:txBody>
      </p:sp>
      <p:grpSp>
        <p:nvGrpSpPr>
          <p:cNvPr id="90" name="Google Shape;90;p18"/>
          <p:cNvGrpSpPr/>
          <p:nvPr/>
        </p:nvGrpSpPr>
        <p:grpSpPr>
          <a:xfrm>
            <a:off x="1009200" y="877700"/>
            <a:ext cx="7125600" cy="3999600"/>
            <a:chOff x="1009200" y="913750"/>
            <a:chExt cx="7125600" cy="3999600"/>
          </a:xfrm>
        </p:grpSpPr>
        <p:sp>
          <p:nvSpPr>
            <p:cNvPr id="91" name="Google Shape;91;p18"/>
            <p:cNvSpPr/>
            <p:nvPr/>
          </p:nvSpPr>
          <p:spPr>
            <a:xfrm>
              <a:off x="1009200" y="913750"/>
              <a:ext cx="7125600" cy="3999600"/>
            </a:xfrm>
            <a:prstGeom prst="roundRect">
              <a:avLst>
                <a:gd fmla="val 16667" name="adj"/>
              </a:avLst>
            </a:prstGeom>
            <a:solidFill>
              <a:srgbClr val="F0F4F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2" name="Google Shape;92;p18"/>
            <p:cNvPicPr preferRelativeResize="0"/>
            <p:nvPr/>
          </p:nvPicPr>
          <p:blipFill>
            <a:blip r:embed="rId3">
              <a:alphaModFix/>
            </a:blip>
            <a:stretch>
              <a:fillRect/>
            </a:stretch>
          </p:blipFill>
          <p:spPr>
            <a:xfrm>
              <a:off x="1384300" y="1012475"/>
              <a:ext cx="6375399" cy="3802125"/>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19"/>
          <p:cNvPicPr preferRelativeResize="0"/>
          <p:nvPr/>
        </p:nvPicPr>
        <p:blipFill>
          <a:blip r:embed="rId3">
            <a:alphaModFix/>
          </a:blip>
          <a:stretch>
            <a:fillRect/>
          </a:stretch>
        </p:blipFill>
        <p:spPr>
          <a:xfrm>
            <a:off x="1997500" y="188800"/>
            <a:ext cx="5281650" cy="4839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ctrTitle"/>
          </p:nvPr>
        </p:nvSpPr>
        <p:spPr>
          <a:xfrm>
            <a:off x="260100" y="1355850"/>
            <a:ext cx="8520600" cy="1215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solidFill>
                  <a:srgbClr val="A380D1"/>
                </a:solidFill>
                <a:latin typeface="Roboto"/>
                <a:ea typeface="Roboto"/>
                <a:cs typeface="Roboto"/>
                <a:sym typeface="Roboto"/>
              </a:rPr>
              <a:t>Tables</a:t>
            </a:r>
            <a:endParaRPr>
              <a:solidFill>
                <a:srgbClr val="A380D1"/>
              </a:solidFill>
              <a:latin typeface="Roboto"/>
              <a:ea typeface="Roboto"/>
              <a:cs typeface="Roboto"/>
              <a:sym typeface="Roboto"/>
            </a:endParaRPr>
          </a:p>
        </p:txBody>
      </p:sp>
      <p:sp>
        <p:nvSpPr>
          <p:cNvPr id="103" name="Google Shape;103;p20"/>
          <p:cNvSpPr txBox="1"/>
          <p:nvPr>
            <p:ph idx="1" type="subTitle"/>
          </p:nvPr>
        </p:nvSpPr>
        <p:spPr>
          <a:xfrm>
            <a:off x="311700" y="2472550"/>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s">
                <a:solidFill>
                  <a:schemeClr val="dk1"/>
                </a:solidFill>
                <a:latin typeface="Roboto"/>
                <a:ea typeface="Roboto"/>
                <a:cs typeface="Roboto"/>
                <a:sym typeface="Roboto"/>
              </a:rPr>
              <a:t>Especificaciones de cada una de las tablas que </a:t>
            </a:r>
            <a:endParaRPr>
              <a:solidFill>
                <a:schemeClr val="dk1"/>
              </a:solidFill>
              <a:latin typeface="Roboto"/>
              <a:ea typeface="Roboto"/>
              <a:cs typeface="Roboto"/>
              <a:sym typeface="Roboto"/>
            </a:endParaRPr>
          </a:p>
          <a:p>
            <a:pPr indent="0" lvl="0" marL="0" rtl="0" algn="ctr">
              <a:spcBef>
                <a:spcPts val="0"/>
              </a:spcBef>
              <a:spcAft>
                <a:spcPts val="0"/>
              </a:spcAft>
              <a:buNone/>
            </a:pPr>
            <a:r>
              <a:rPr lang="es">
                <a:solidFill>
                  <a:schemeClr val="dk1"/>
                </a:solidFill>
                <a:latin typeface="Roboto"/>
                <a:ea typeface="Roboto"/>
                <a:cs typeface="Roboto"/>
                <a:sym typeface="Roboto"/>
              </a:rPr>
              <a:t>componen la base datos</a:t>
            </a:r>
            <a:endParaRPr>
              <a:solidFill>
                <a:schemeClr val="dk1"/>
              </a:solidFill>
              <a:latin typeface="Roboto"/>
              <a:ea typeface="Roboto"/>
              <a:cs typeface="Roboto"/>
              <a:sym typeface="Roboto"/>
            </a:endParaRPr>
          </a:p>
        </p:txBody>
      </p:sp>
      <p:pic>
        <p:nvPicPr>
          <p:cNvPr id="104" name="Google Shape;104;p20"/>
          <p:cNvPicPr preferRelativeResize="0"/>
          <p:nvPr/>
        </p:nvPicPr>
        <p:blipFill>
          <a:blip r:embed="rId3">
            <a:alphaModFix amt="5000"/>
          </a:blip>
          <a:stretch>
            <a:fillRect/>
          </a:stretch>
        </p:blipFill>
        <p:spPr>
          <a:xfrm>
            <a:off x="-51600" y="-501712"/>
            <a:ext cx="9144000" cy="61469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Roboto"/>
                <a:ea typeface="Roboto"/>
                <a:cs typeface="Roboto"/>
                <a:sym typeface="Roboto"/>
              </a:rPr>
              <a:t>Tabla </a:t>
            </a:r>
            <a:r>
              <a:rPr b="1" lang="es">
                <a:solidFill>
                  <a:srgbClr val="A380D1"/>
                </a:solidFill>
                <a:latin typeface="Roboto"/>
                <a:ea typeface="Roboto"/>
                <a:cs typeface="Roboto"/>
                <a:sym typeface="Roboto"/>
              </a:rPr>
              <a:t>product</a:t>
            </a:r>
            <a:r>
              <a:rPr lang="es">
                <a:latin typeface="Roboto"/>
                <a:ea typeface="Roboto"/>
                <a:cs typeface="Roboto"/>
                <a:sym typeface="Roboto"/>
              </a:rPr>
              <a:t>: detalle</a:t>
            </a:r>
            <a:endParaRPr>
              <a:latin typeface="Roboto"/>
              <a:ea typeface="Roboto"/>
              <a:cs typeface="Roboto"/>
              <a:sym typeface="Roboto"/>
            </a:endParaRPr>
          </a:p>
        </p:txBody>
      </p:sp>
      <p:graphicFrame>
        <p:nvGraphicFramePr>
          <p:cNvPr id="110" name="Google Shape;110;p21"/>
          <p:cNvGraphicFramePr/>
          <p:nvPr/>
        </p:nvGraphicFramePr>
        <p:xfrm>
          <a:off x="339188" y="1246325"/>
          <a:ext cx="3000000" cy="3000000"/>
        </p:xfrm>
        <a:graphic>
          <a:graphicData uri="http://schemas.openxmlformats.org/drawingml/2006/table">
            <a:tbl>
              <a:tblPr>
                <a:noFill/>
                <a:tableStyleId>{16CFFC5F-06AC-459A-9C6B-81D23119E550}</a:tableStyleId>
              </a:tblPr>
              <a:tblGrid>
                <a:gridCol w="874975"/>
                <a:gridCol w="1400975"/>
                <a:gridCol w="838975"/>
                <a:gridCol w="772825"/>
                <a:gridCol w="916150"/>
                <a:gridCol w="716625"/>
                <a:gridCol w="774675"/>
                <a:gridCol w="2170425"/>
              </a:tblGrid>
              <a:tr h="214875">
                <a:tc>
                  <a:txBody>
                    <a:bodyPr/>
                    <a:lstStyle/>
                    <a:p>
                      <a:pPr indent="0" lvl="0" marL="0" rtl="0" algn="l">
                        <a:spcBef>
                          <a:spcPts val="0"/>
                        </a:spcBef>
                        <a:spcAft>
                          <a:spcPts val="0"/>
                        </a:spcAft>
                        <a:buNone/>
                      </a:pPr>
                      <a:r>
                        <a:rPr b="1" lang="es" sz="1100">
                          <a:solidFill>
                            <a:schemeClr val="dk1"/>
                          </a:solidFill>
                          <a:latin typeface="Roboto"/>
                          <a:ea typeface="Roboto"/>
                          <a:cs typeface="Roboto"/>
                          <a:sym typeface="Roboto"/>
                        </a:rPr>
                        <a:t>Table</a:t>
                      </a:r>
                      <a:endParaRPr b="1" sz="1100">
                        <a:solidFill>
                          <a:schemeClr val="dk1"/>
                        </a:solidFill>
                        <a:latin typeface="Roboto"/>
                        <a:ea typeface="Roboto"/>
                        <a:cs typeface="Roboto"/>
                        <a:sym typeface="Roboto"/>
                      </a:endParaRPr>
                    </a:p>
                  </a:txBody>
                  <a:tcPr marT="91425" marB="91425" marR="91425" marL="91425" anchor="ctr">
                    <a:solidFill>
                      <a:srgbClr val="A380D1"/>
                    </a:solidFill>
                  </a:tcPr>
                </a:tc>
                <a:tc gridSpan="7">
                  <a:txBody>
                    <a:bodyPr/>
                    <a:lstStyle/>
                    <a:p>
                      <a:pPr indent="0" lvl="0" marL="0" rtl="0" algn="l">
                        <a:spcBef>
                          <a:spcPts val="0"/>
                        </a:spcBef>
                        <a:spcAft>
                          <a:spcPts val="0"/>
                        </a:spcAft>
                        <a:buNone/>
                      </a:pPr>
                      <a:r>
                        <a:rPr b="1" lang="es">
                          <a:solidFill>
                            <a:schemeClr val="dk1"/>
                          </a:solidFill>
                          <a:latin typeface="Roboto"/>
                          <a:ea typeface="Roboto"/>
                          <a:cs typeface="Roboto"/>
                          <a:sym typeface="Roboto"/>
                        </a:rPr>
                        <a:t>product</a:t>
                      </a:r>
                      <a:endParaRPr b="1">
                        <a:solidFill>
                          <a:schemeClr val="dk1"/>
                        </a:solidFill>
                        <a:latin typeface="Roboto"/>
                        <a:ea typeface="Roboto"/>
                        <a:cs typeface="Roboto"/>
                        <a:sym typeface="Roboto"/>
                      </a:endParaRPr>
                    </a:p>
                  </a:txBody>
                  <a:tcPr marT="91425" marB="91425" marR="91425" marL="91425" anchor="ctr">
                    <a:solidFill>
                      <a:srgbClr val="A380D1"/>
                    </a:solidFill>
                  </a:tcPr>
                </a:tc>
                <a:tc hMerge="1"/>
                <a:tc hMerge="1"/>
                <a:tc hMerge="1"/>
                <a:tc hMerge="1"/>
                <a:tc hMerge="1"/>
                <a:tc hMerge="1"/>
              </a:tr>
              <a:tr h="214875">
                <a:tc>
                  <a:txBody>
                    <a:bodyPr/>
                    <a:lstStyle/>
                    <a:p>
                      <a:pPr indent="0" lvl="0" marL="0" rtl="0" algn="l">
                        <a:spcBef>
                          <a:spcPts val="0"/>
                        </a:spcBef>
                        <a:spcAft>
                          <a:spcPts val="0"/>
                        </a:spcAft>
                        <a:buNone/>
                      </a:pPr>
                      <a:r>
                        <a:rPr lang="es" sz="1000">
                          <a:solidFill>
                            <a:schemeClr val="lt2"/>
                          </a:solidFill>
                          <a:latin typeface="Roboto"/>
                          <a:ea typeface="Roboto"/>
                          <a:cs typeface="Roboto"/>
                          <a:sym typeface="Roboto"/>
                        </a:rPr>
                        <a:t>Description</a:t>
                      </a:r>
                      <a:endParaRPr sz="1000">
                        <a:solidFill>
                          <a:schemeClr val="lt2"/>
                        </a:solidFill>
                        <a:latin typeface="Roboto"/>
                        <a:ea typeface="Roboto"/>
                        <a:cs typeface="Roboto"/>
                        <a:sym typeface="Roboto"/>
                      </a:endParaRPr>
                    </a:p>
                  </a:txBody>
                  <a:tcPr marT="91425" marB="91425" marR="91425" marL="91425" anchor="ctr"/>
                </a:tc>
                <a:tc gridSpan="7">
                  <a:txBody>
                    <a:bodyPr/>
                    <a:lstStyle/>
                    <a:p>
                      <a:pPr indent="0" lvl="0" marL="0" rtl="0" algn="l">
                        <a:lnSpc>
                          <a:spcPct val="115000"/>
                        </a:lnSpc>
                        <a:spcBef>
                          <a:spcPts val="0"/>
                        </a:spcBef>
                        <a:spcAft>
                          <a:spcPts val="1200"/>
                        </a:spcAft>
                        <a:buNone/>
                      </a:pPr>
                      <a:r>
                        <a:rPr lang="es" sz="1000">
                          <a:solidFill>
                            <a:schemeClr val="lt2"/>
                          </a:solidFill>
                          <a:latin typeface="Roboto"/>
                          <a:ea typeface="Roboto"/>
                          <a:cs typeface="Roboto"/>
                          <a:sym typeface="Roboto"/>
                        </a:rPr>
                        <a:t>Esta tabla contiene los datos relevantes de los </a:t>
                      </a:r>
                      <a:r>
                        <a:rPr b="1" lang="es" sz="1000">
                          <a:solidFill>
                            <a:schemeClr val="dk1"/>
                          </a:solidFill>
                          <a:latin typeface="Roboto"/>
                          <a:ea typeface="Roboto"/>
                          <a:cs typeface="Roboto"/>
                          <a:sym typeface="Roboto"/>
                        </a:rPr>
                        <a:t>productos</a:t>
                      </a:r>
                      <a:r>
                        <a:rPr lang="es" sz="1000">
                          <a:solidFill>
                            <a:schemeClr val="lt2"/>
                          </a:solidFill>
                          <a:latin typeface="Roboto"/>
                          <a:ea typeface="Roboto"/>
                          <a:cs typeface="Roboto"/>
                          <a:sym typeface="Roboto"/>
                        </a:rPr>
                        <a:t> ofrecidos por la tienda y también sus características.</a:t>
                      </a:r>
                      <a:endParaRPr sz="600">
                        <a:latin typeface="Roboto"/>
                        <a:ea typeface="Roboto"/>
                        <a:cs typeface="Roboto"/>
                        <a:sym typeface="Roboto"/>
                      </a:endParaRPr>
                    </a:p>
                  </a:txBody>
                  <a:tcPr marT="91425" marB="91425" marR="91425" marL="91425" anchor="ctr"/>
                </a:tc>
                <a:tc hMerge="1"/>
                <a:tc hMerge="1"/>
                <a:tc hMerge="1"/>
                <a:tc hMerge="1"/>
                <a:tc hMerge="1"/>
                <a:tc hMerge="1"/>
              </a:tr>
              <a:tr h="432700">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KEY</a:t>
                      </a:r>
                      <a:endParaRPr b="1" sz="800">
                        <a:solidFill>
                          <a:schemeClr val="dk1"/>
                        </a:solidFill>
                        <a:latin typeface="Roboto"/>
                        <a:ea typeface="Roboto"/>
                        <a:cs typeface="Roboto"/>
                        <a:sym typeface="Roboto"/>
                      </a:endParaRPr>
                    </a:p>
                  </a:txBody>
                  <a:tcPr marT="91425" marB="91425" marR="91425" marL="91425" anchor="ct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COLUMN</a:t>
                      </a:r>
                      <a:endParaRPr b="1" sz="800">
                        <a:solidFill>
                          <a:schemeClr val="dk1"/>
                        </a:solidFill>
                        <a:latin typeface="Roboto"/>
                        <a:ea typeface="Roboto"/>
                        <a:cs typeface="Roboto"/>
                        <a:sym typeface="Roboto"/>
                      </a:endParaRPr>
                    </a:p>
                  </a:txBody>
                  <a:tcPr marT="91425" marB="91425" marR="91425" marL="91425" anchor="ct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TYPE</a:t>
                      </a:r>
                      <a:endParaRPr b="1" sz="800">
                        <a:solidFill>
                          <a:schemeClr val="dk1"/>
                        </a:solidFill>
                        <a:latin typeface="Roboto"/>
                        <a:ea typeface="Roboto"/>
                        <a:cs typeface="Roboto"/>
                        <a:sym typeface="Roboto"/>
                      </a:endParaRPr>
                    </a:p>
                  </a:txBody>
                  <a:tcPr marT="91425" marB="91425" marR="91425" marL="91425" anchor="ct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LENGTH</a:t>
                      </a:r>
                      <a:endParaRPr b="1" sz="800">
                        <a:solidFill>
                          <a:schemeClr val="dk1"/>
                        </a:solidFill>
                        <a:latin typeface="Roboto"/>
                        <a:ea typeface="Roboto"/>
                        <a:cs typeface="Roboto"/>
                        <a:sym typeface="Roboto"/>
                      </a:endParaRPr>
                    </a:p>
                  </a:txBody>
                  <a:tcPr marT="91425" marB="91425" marR="91425" marL="91425" anchor="ct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NOT NULL</a:t>
                      </a:r>
                      <a:endParaRPr b="1" sz="800">
                        <a:solidFill>
                          <a:schemeClr val="dk1"/>
                        </a:solidFill>
                        <a:latin typeface="Roboto"/>
                        <a:ea typeface="Roboto"/>
                        <a:cs typeface="Roboto"/>
                        <a:sym typeface="Roboto"/>
                      </a:endParaRPr>
                    </a:p>
                  </a:txBody>
                  <a:tcPr marT="91425" marB="91425" marR="91425" marL="91425" anchor="ctr">
                    <a:lnR cap="flat" cmpd="sng" w="9525">
                      <a:solidFill>
                        <a:srgbClr val="9E9E9E"/>
                      </a:solidFill>
                      <a:prstDash val="solid"/>
                      <a:round/>
                      <a:headEnd len="sm" w="sm" type="none"/>
                      <a:tailEnd len="sm" w="sm" type="none"/>
                    </a:lnR>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UNIQUE</a:t>
                      </a:r>
                      <a:endParaRPr b="1" sz="8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DEFAULT</a:t>
                      </a:r>
                      <a:endParaRPr b="1" sz="8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NOTES</a:t>
                      </a:r>
                      <a:endParaRPr b="1" sz="800">
                        <a:solidFill>
                          <a:schemeClr val="dk1"/>
                        </a:solidFill>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solidFill>
                      <a:schemeClr val="dk2"/>
                    </a:solidFill>
                  </a:tcPr>
                </a:tc>
              </a:tr>
              <a:tr h="214875">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PK</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id_product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INT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ID del registro del producto.</a:t>
                      </a:r>
                      <a:endParaRPr sz="800">
                        <a:solidFill>
                          <a:schemeClr val="lt2"/>
                        </a:solidFill>
                        <a:latin typeface="Roboto"/>
                        <a:ea typeface="Roboto"/>
                        <a:cs typeface="Roboto"/>
                        <a:sym typeface="Roboto"/>
                      </a:endParaRPr>
                    </a:p>
                  </a:txBody>
                  <a:tcPr marT="91425" marB="91425" marR="91425" marL="91425"/>
                </a:tc>
              </a:tr>
              <a:tr h="214875">
                <a:tc>
                  <a:txBody>
                    <a:bodyPr/>
                    <a:lstStyle/>
                    <a:p>
                      <a:pPr indent="0" lvl="0" marL="0" rtl="0" algn="ctr">
                        <a:spcBef>
                          <a:spcPts val="0"/>
                        </a:spcBef>
                        <a:spcAft>
                          <a:spcPts val="0"/>
                        </a:spcAft>
                        <a:buNone/>
                      </a:pPr>
                      <a:r>
                        <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name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VARCHAR</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255</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Nombre del producto.</a:t>
                      </a:r>
                      <a:endParaRPr sz="800">
                        <a:solidFill>
                          <a:schemeClr val="lt2"/>
                        </a:solidFill>
                        <a:latin typeface="Roboto"/>
                        <a:ea typeface="Roboto"/>
                        <a:cs typeface="Roboto"/>
                        <a:sym typeface="Roboto"/>
                      </a:endParaRPr>
                    </a:p>
                  </a:txBody>
                  <a:tcPr marT="91425" marB="91425" marR="91425" marL="91425"/>
                </a:tc>
              </a:tr>
              <a:tr h="214875">
                <a:tc>
                  <a:txBody>
                    <a:bodyPr/>
                    <a:lstStyle/>
                    <a:p>
                      <a:pPr indent="0" lvl="0" marL="0" rtl="0" algn="ctr">
                        <a:spcBef>
                          <a:spcPts val="0"/>
                        </a:spcBef>
                        <a:spcAft>
                          <a:spcPts val="0"/>
                        </a:spcAft>
                        <a:buNone/>
                      </a:pPr>
                      <a:r>
                        <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price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FLOAT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Precio unitario del producto</a:t>
                      </a: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r>
              <a:tr h="236050">
                <a:tc>
                  <a:txBody>
                    <a:bodyPr/>
                    <a:lstStyle/>
                    <a:p>
                      <a:pPr indent="0" lvl="0" marL="0" rtl="0" algn="ctr">
                        <a:spcBef>
                          <a:spcPts val="0"/>
                        </a:spcBef>
                        <a:spcAft>
                          <a:spcPts val="0"/>
                        </a:spcAft>
                        <a:buNone/>
                      </a:pPr>
                      <a:r>
                        <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stock</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INT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Cantidad en stock del producto</a:t>
                      </a: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r>
              <a:tr h="214875">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FK</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variety</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INT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1</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Variedad del producto</a:t>
                      </a: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r>
              <a:tr h="214875">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FK</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category</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INT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1</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Categoría del producto</a:t>
                      </a: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r>
              <a:tr h="214875">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FK</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discount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INT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TRUE</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s" sz="800">
                          <a:solidFill>
                            <a:schemeClr val="lt2"/>
                          </a:solidFill>
                          <a:latin typeface="Roboto"/>
                          <a:ea typeface="Roboto"/>
                          <a:cs typeface="Roboto"/>
                          <a:sym typeface="Roboto"/>
                        </a:rPr>
                        <a:t>1</a:t>
                      </a:r>
                      <a:endParaRPr sz="800">
                        <a:solidFill>
                          <a:schemeClr val="lt2"/>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s" sz="800">
                          <a:solidFill>
                            <a:schemeClr val="lt2"/>
                          </a:solidFill>
                          <a:latin typeface="Roboto"/>
                          <a:ea typeface="Roboto"/>
                          <a:cs typeface="Roboto"/>
                          <a:sym typeface="Roboto"/>
                        </a:rPr>
                        <a:t>Promoción/descuento que tiene un producto</a:t>
                      </a:r>
                      <a:r>
                        <a:rPr lang="es" sz="800">
                          <a:solidFill>
                            <a:schemeClr val="lt2"/>
                          </a:solidFill>
                          <a:latin typeface="Roboto"/>
                          <a:ea typeface="Roboto"/>
                          <a:cs typeface="Roboto"/>
                          <a:sym typeface="Roboto"/>
                        </a:rPr>
                        <a:t>.</a:t>
                      </a:r>
                      <a:endParaRPr sz="800">
                        <a:solidFill>
                          <a:schemeClr val="lt2"/>
                        </a:solidFill>
                        <a:latin typeface="Roboto"/>
                        <a:ea typeface="Roboto"/>
                        <a:cs typeface="Roboto"/>
                        <a:sym typeface="Roboto"/>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